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0" autoAdjust="0"/>
  </p:normalViewPr>
  <p:slideViewPr>
    <p:cSldViewPr>
      <p:cViewPr varScale="1">
        <p:scale>
          <a:sx n="83" d="100"/>
          <a:sy n="83" d="100"/>
        </p:scale>
        <p:origin x="3318" y="8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s-E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a:p>
        </p:txBody>
      </p:sp>
      <p:sp>
        <p:nvSpPr>
          <p:cNvPr id="4" name="Date Placeholder 3"/>
          <p:cNvSpPr>
            <a:spLocks noGrp="1"/>
          </p:cNvSpPr>
          <p:nvPr>
            <p:ph type="dt" sz="half" idx="10"/>
          </p:nvPr>
        </p:nvSpPr>
        <p:spPr/>
        <p:txBody>
          <a:bodyPr/>
          <a:lstStyle/>
          <a:p>
            <a:fld id="{A188E147-F766-4B59-879A-207FB40BE1DA}" type="datetimeFigureOut">
              <a:rPr lang="es-ES" smtClean="0"/>
              <a:t>20/10/2025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316633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A188E147-F766-4B59-879A-207FB40BE1DA}" type="datetimeFigureOut">
              <a:rPr lang="es-ES" smtClean="0"/>
              <a:t>20/10/2025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132110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A188E147-F766-4B59-879A-207FB40BE1DA}" type="datetimeFigureOut">
              <a:rPr lang="es-ES" smtClean="0"/>
              <a:t>20/10/2025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83216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A188E147-F766-4B59-879A-207FB40BE1DA}" type="datetimeFigureOut">
              <a:rPr lang="es-ES" smtClean="0"/>
              <a:t>20/10/2025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222245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s-E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88E147-F766-4B59-879A-207FB40BE1DA}" type="datetimeFigureOut">
              <a:rPr lang="es-ES" smtClean="0"/>
              <a:t>20/10/2025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329307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fld id="{A188E147-F766-4B59-879A-207FB40BE1DA}" type="datetimeFigureOut">
              <a:rPr lang="es-ES" smtClean="0"/>
              <a:t>20/10/2025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191822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E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fld id="{A188E147-F766-4B59-879A-207FB40BE1DA}" type="datetimeFigureOut">
              <a:rPr lang="es-ES" smtClean="0"/>
              <a:t>20/10/2025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52429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fld id="{A188E147-F766-4B59-879A-207FB40BE1DA}" type="datetimeFigureOut">
              <a:rPr lang="es-ES" smtClean="0"/>
              <a:t>20/10/2025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227545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8E147-F766-4B59-879A-207FB40BE1DA}" type="datetimeFigureOut">
              <a:rPr lang="es-ES" smtClean="0"/>
              <a:t>20/10/2025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15308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s-E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88E147-F766-4B59-879A-207FB40BE1DA}" type="datetimeFigureOut">
              <a:rPr lang="es-ES" smtClean="0"/>
              <a:t>20/10/2025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28059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s-E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88E147-F766-4B59-879A-207FB40BE1DA}" type="datetimeFigureOut">
              <a:rPr lang="es-ES" smtClean="0"/>
              <a:t>20/10/2025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284143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188E147-F766-4B59-879A-207FB40BE1DA}" type="datetimeFigureOut">
              <a:rPr lang="es-ES" smtClean="0"/>
              <a:t>20/10/2025</a:t>
            </a:fld>
            <a:endParaRPr lang="es-E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592509D-4816-44BA-A59A-08CAE5ECF0B9}" type="slidenum">
              <a:rPr lang="es-ES" smtClean="0"/>
              <a:t>‹Nº›</a:t>
            </a:fld>
            <a:endParaRPr lang="es-ES"/>
          </a:p>
        </p:txBody>
      </p:sp>
    </p:spTree>
    <p:extLst>
      <p:ext uri="{BB962C8B-B14F-4D97-AF65-F5344CB8AC3E}">
        <p14:creationId xmlns:p14="http://schemas.microsoft.com/office/powerpoint/2010/main" val="2883683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2">
            <a:extLst>
              <a:ext uri="{28A0092B-C50C-407E-A947-70E740481C1C}">
                <a14:useLocalDpi xmlns:a14="http://schemas.microsoft.com/office/drawing/2010/main" val="0"/>
              </a:ext>
            </a:extLst>
          </a:blip>
          <a:srcRect l="219" t="30781" r="1359" b="49045"/>
          <a:stretch/>
        </p:blipFill>
        <p:spPr bwMode="auto">
          <a:xfrm>
            <a:off x="0" y="-2644"/>
            <a:ext cx="6858000" cy="104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622072775"/>
              </p:ext>
            </p:extLst>
          </p:nvPr>
        </p:nvGraphicFramePr>
        <p:xfrm>
          <a:off x="116632" y="1181822"/>
          <a:ext cx="6624736" cy="7844852"/>
        </p:xfrm>
        <a:graphic>
          <a:graphicData uri="http://schemas.openxmlformats.org/drawingml/2006/table">
            <a:tbl>
              <a:tblPr>
                <a:tableStyleId>{B301B821-A1FF-4177-AEE7-76D212191A09}</a:tableStyleId>
              </a:tblPr>
              <a:tblGrid>
                <a:gridCol w="1200848">
                  <a:extLst>
                    <a:ext uri="{9D8B030D-6E8A-4147-A177-3AD203B41FA5}">
                      <a16:colId xmlns:a16="http://schemas.microsoft.com/office/drawing/2014/main" val="20000"/>
                    </a:ext>
                  </a:extLst>
                </a:gridCol>
                <a:gridCol w="88738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800200">
                  <a:extLst>
                    <a:ext uri="{9D8B030D-6E8A-4147-A177-3AD203B41FA5}">
                      <a16:colId xmlns:a16="http://schemas.microsoft.com/office/drawing/2014/main" val="20004"/>
                    </a:ext>
                  </a:extLst>
                </a:gridCol>
              </a:tblGrid>
              <a:tr h="174605">
                <a:tc>
                  <a:txBody>
                    <a:bodyPr/>
                    <a:lstStyle/>
                    <a:p>
                      <a:pPr algn="ctr" fontAlgn="b"/>
                      <a:r>
                        <a:rPr lang="es-ES" sz="1000" b="0" i="0" u="none" strike="noStrike" dirty="0">
                          <a:solidFill>
                            <a:schemeClr val="bg1"/>
                          </a:solidFill>
                          <a:effectLst/>
                          <a:latin typeface="Kozuka Gothic Pro L" pitchFamily="34" charset="-128"/>
                          <a:ea typeface="Kozuka Gothic Pro L" pitchFamily="34" charset="-128"/>
                        </a:rPr>
                        <a:t>Company</a:t>
                      </a:r>
                    </a:p>
                  </a:txBody>
                  <a:tcPr marL="826" marR="826" marT="826" marB="0">
                    <a:solidFill>
                      <a:schemeClr val="tx2">
                        <a:lumMod val="75000"/>
                      </a:schemeClr>
                    </a:solidFill>
                  </a:tcPr>
                </a:tc>
                <a:tc>
                  <a:txBody>
                    <a:bodyPr/>
                    <a:lstStyle/>
                    <a:p>
                      <a:pPr algn="ctr" fontAlgn="b"/>
                      <a:r>
                        <a:rPr lang="en-US" sz="800" u="none" strike="noStrike" dirty="0">
                          <a:solidFill>
                            <a:schemeClr val="bg1"/>
                          </a:solidFill>
                          <a:effectLst/>
                          <a:latin typeface="Kozuka Gothic Pro L" pitchFamily="34" charset="-128"/>
                          <a:ea typeface="Kozuka Gothic Pro L" pitchFamily="34" charset="-128"/>
                        </a:rPr>
                        <a:t>Contact person</a:t>
                      </a:r>
                      <a:endParaRPr lang="en-US" sz="8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tc>
                  <a:txBody>
                    <a:bodyPr/>
                    <a:lstStyle/>
                    <a:p>
                      <a:pPr algn="ctr" fontAlgn="b"/>
                      <a:r>
                        <a:rPr lang="es-ES" sz="800" u="none" strike="noStrike" dirty="0">
                          <a:solidFill>
                            <a:schemeClr val="bg1"/>
                          </a:solidFill>
                          <a:effectLst/>
                          <a:latin typeface="Kozuka Gothic Pro L" pitchFamily="34" charset="-128"/>
                          <a:ea typeface="Kozuka Gothic Pro L" pitchFamily="34" charset="-128"/>
                        </a:rPr>
                        <a:t>Email and </a:t>
                      </a:r>
                    </a:p>
                    <a:p>
                      <a:pPr algn="ctr" fontAlgn="b"/>
                      <a:r>
                        <a:rPr lang="es-ES" sz="800" b="0" i="0" u="none" strike="noStrike" dirty="0">
                          <a:solidFill>
                            <a:schemeClr val="bg1"/>
                          </a:solidFill>
                          <a:effectLst/>
                          <a:latin typeface="Kozuka Gothic Pro L" pitchFamily="34" charset="-128"/>
                          <a:ea typeface="Kozuka Gothic Pro L" pitchFamily="34" charset="-128"/>
                        </a:rPr>
                        <a:t>web</a:t>
                      </a:r>
                    </a:p>
                  </a:txBody>
                  <a:tcPr marL="826" marR="826" marT="826" marB="0" anchor="ctr">
                    <a:solidFill>
                      <a:schemeClr val="tx2">
                        <a:lumMod val="75000"/>
                      </a:schemeClr>
                    </a:solidFill>
                  </a:tcPr>
                </a:tc>
                <a:tc>
                  <a:txBody>
                    <a:bodyPr/>
                    <a:lstStyle/>
                    <a:p>
                      <a:pPr algn="ctr" fontAlgn="b"/>
                      <a:r>
                        <a:rPr lang="en-US" sz="800" u="none" strike="noStrike" dirty="0">
                          <a:solidFill>
                            <a:schemeClr val="bg1"/>
                          </a:solidFill>
                          <a:effectLst/>
                          <a:latin typeface="Kozuka Gothic Pro L" pitchFamily="34" charset="-128"/>
                          <a:ea typeface="Kozuka Gothic Pro L" pitchFamily="34" charset="-128"/>
                        </a:rPr>
                        <a:t>scientific field</a:t>
                      </a:r>
                      <a:endParaRPr lang="en-US" sz="8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tc>
                  <a:txBody>
                    <a:bodyPr/>
                    <a:lstStyle/>
                    <a:p>
                      <a:pPr algn="ctr" fontAlgn="b"/>
                      <a:r>
                        <a:rPr lang="en-US" sz="700" u="none" strike="noStrike" dirty="0">
                          <a:solidFill>
                            <a:schemeClr val="bg1"/>
                          </a:solidFill>
                          <a:effectLst/>
                          <a:latin typeface="Kozuka Gothic Pro L" pitchFamily="34" charset="-128"/>
                          <a:ea typeface="Kozuka Gothic Pro L" pitchFamily="34" charset="-128"/>
                        </a:rPr>
                        <a:t>Pathologies of interest</a:t>
                      </a:r>
                      <a:endParaRPr lang="en-US" sz="7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extLst>
                  <a:ext uri="{0D108BD9-81ED-4DB2-BD59-A6C34878D82A}">
                    <a16:rowId xmlns:a16="http://schemas.microsoft.com/office/drawing/2014/main" val="10000"/>
                  </a:ext>
                </a:extLst>
              </a:tr>
              <a:tr h="828000">
                <a:tc>
                  <a:txBody>
                    <a:bodyPr/>
                    <a:lstStyle/>
                    <a:p>
                      <a:pPr algn="l" fontAlgn="b"/>
                      <a:r>
                        <a:rPr lang="es-ES" sz="800" b="1" i="0" u="none" strike="noStrike" dirty="0" err="1">
                          <a:solidFill>
                            <a:srgbClr val="000000"/>
                          </a:solidFill>
                          <a:effectLst/>
                          <a:latin typeface="Kozuka Gothic Pro L" pitchFamily="34" charset="-128"/>
                          <a:ea typeface="Kozuka Gothic Pro L" pitchFamily="34" charset="-128"/>
                        </a:rPr>
                        <a:t>Spain</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n-US" sz="800" b="0" i="0" u="none" strike="noStrike" dirty="0">
                          <a:solidFill>
                            <a:srgbClr val="000000"/>
                          </a:solidFill>
                          <a:effectLst/>
                          <a:latin typeface="Kozuka Gothic Pro L" pitchFamily="34" charset="-128"/>
                          <a:ea typeface="Kozuka Gothic Pro L" pitchFamily="34" charset="-128"/>
                        </a:rPr>
                        <a:t>Antonio </a:t>
                      </a:r>
                      <a:r>
                        <a:rPr lang="en-US" sz="800" b="0" i="0" u="none" strike="noStrike" dirty="0" err="1">
                          <a:solidFill>
                            <a:srgbClr val="000000"/>
                          </a:solidFill>
                          <a:effectLst/>
                          <a:latin typeface="Kozuka Gothic Pro L" pitchFamily="34" charset="-128"/>
                          <a:ea typeface="Kozuka Gothic Pro L" pitchFamily="34" charset="-128"/>
                        </a:rPr>
                        <a:t>Cuadrado</a:t>
                      </a:r>
                      <a:endParaRPr lang="en-U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s-ES" sz="800" b="0" i="0" u="none" strike="noStrike" dirty="0">
                        <a:solidFill>
                          <a:srgbClr val="000000"/>
                        </a:solidFill>
                        <a:effectLst/>
                        <a:latin typeface="Kozuka Gothic Pro L" pitchFamily="34" charset="-128"/>
                        <a:ea typeface="Kozuka Gothic Pro L" pitchFamily="34" charset="-128"/>
                      </a:endParaRPr>
                    </a:p>
                    <a:p>
                      <a:pPr algn="l" fontAlgn="b"/>
                      <a:r>
                        <a:rPr lang="es-ES" sz="800" b="0" i="0" u="none" strike="noStrike" dirty="0">
                          <a:solidFill>
                            <a:srgbClr val="000000"/>
                          </a:solidFill>
                          <a:effectLst/>
                          <a:latin typeface="Kozuka Gothic Pro L" pitchFamily="34" charset="-128"/>
                          <a:ea typeface="Kozuka Gothic Pro L" pitchFamily="34" charset="-128"/>
                        </a:rPr>
                        <a:t>https://servatrix.eu</a:t>
                      </a:r>
                    </a:p>
                  </a:txBody>
                  <a:tcPr marL="826" marR="826" marT="826" marB="0" anchor="ctr"/>
                </a:tc>
                <a:tc>
                  <a:txBody>
                    <a:bodyPr/>
                    <a:lstStyle/>
                    <a:p>
                      <a:pPr algn="l" fontAlgn="b"/>
                      <a:r>
                        <a:rPr lang="es-ES" sz="700" b="0" i="0" u="none" strike="noStrike" dirty="0" err="1">
                          <a:solidFill>
                            <a:srgbClr val="000000"/>
                          </a:solidFill>
                          <a:effectLst/>
                          <a:latin typeface="Kozuka Gothic Pro L" pitchFamily="34" charset="-128"/>
                          <a:ea typeface="Kozuka Gothic Pro L" pitchFamily="34" charset="-128"/>
                        </a:rPr>
                        <a:t>Targeting</a:t>
                      </a:r>
                      <a:r>
                        <a:rPr lang="es-ES" sz="700" b="0" i="0" u="none" strike="noStrike" dirty="0">
                          <a:solidFill>
                            <a:srgbClr val="000000"/>
                          </a:solidFill>
                          <a:effectLst/>
                          <a:latin typeface="Kozuka Gothic Pro L" pitchFamily="34" charset="-128"/>
                          <a:ea typeface="Kozuka Gothic Pro L" pitchFamily="34" charset="-128"/>
                        </a:rPr>
                        <a:t> NRF2 in NASH</a:t>
                      </a:r>
                    </a:p>
                  </a:txBody>
                  <a:tcPr marL="826" marR="826" marT="826" marB="0" anchor="ctr"/>
                </a:tc>
                <a:tc>
                  <a:txBody>
                    <a:bodyPr/>
                    <a:lstStyle/>
                    <a:p>
                      <a:pPr algn="ctr" fontAlgn="b"/>
                      <a:r>
                        <a:rPr lang="en-US" sz="900" dirty="0">
                          <a:latin typeface="Kozuka Gothic Pro L" pitchFamily="34" charset="-128"/>
                          <a:ea typeface="Kozuka Gothic Pro L" pitchFamily="34" charset="-128"/>
                        </a:rPr>
                        <a:t>non-alcoholic steatohepatitis (MASH) and its progression towards liver fibrosis and cirrhosis</a:t>
                      </a:r>
                      <a:endParaRPr lang="es-ES" sz="9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1"/>
                  </a:ext>
                </a:extLst>
              </a:tr>
              <a:tr h="828000">
                <a:tc>
                  <a:txBody>
                    <a:bodyPr/>
                    <a:lstStyle/>
                    <a:p>
                      <a:pPr algn="l" fontAlgn="b"/>
                      <a:r>
                        <a:rPr lang="es-ES" sz="800" b="1" u="none" strike="noStrike" dirty="0" err="1">
                          <a:effectLst/>
                          <a:latin typeface="Kozuka Gothic Pro L" pitchFamily="34" charset="-128"/>
                          <a:ea typeface="Kozuka Gothic Pro L" pitchFamily="34" charset="-128"/>
                        </a:rPr>
                        <a:t>Greece</a:t>
                      </a:r>
                      <a:endParaRPr lang="es-ES" sz="800" b="1" u="none" strike="noStrike" dirty="0">
                        <a:effectLst/>
                        <a:latin typeface="Kozuka Gothic Pro L" pitchFamily="34" charset="-128"/>
                        <a:ea typeface="Kozuka Gothic Pro L" pitchFamily="34" charset="-128"/>
                      </a:endParaRPr>
                    </a:p>
                  </a:txBody>
                  <a:tcPr marL="826" marR="826" marT="826" marB="0" anchor="b"/>
                </a:tc>
                <a:tc>
                  <a:txBody>
                    <a:bodyPr/>
                    <a:lstStyle/>
                    <a:p>
                      <a:pPr algn="ctr" fontAlgn="b"/>
                      <a:r>
                        <a:rPr lang="en-US" sz="800" b="0" i="0" u="none" strike="noStrike" dirty="0" err="1">
                          <a:solidFill>
                            <a:srgbClr val="000000"/>
                          </a:solidFill>
                          <a:effectLst/>
                          <a:latin typeface="Kozuka Gothic Pro L" pitchFamily="34" charset="-128"/>
                          <a:ea typeface="Kozuka Gothic Pro L" pitchFamily="34" charset="-128"/>
                        </a:rPr>
                        <a:t>Ioannis</a:t>
                      </a:r>
                      <a:r>
                        <a:rPr lang="en-US" sz="800" b="0" i="0" u="none" strike="noStrike" dirty="0">
                          <a:solidFill>
                            <a:srgbClr val="000000"/>
                          </a:solidFill>
                          <a:effectLst/>
                          <a:latin typeface="Kozuka Gothic Pro L" pitchFamily="34" charset="-128"/>
                          <a:ea typeface="Kozuka Gothic Pro L" pitchFamily="34" charset="-128"/>
                        </a:rPr>
                        <a:t> </a:t>
                      </a:r>
                      <a:r>
                        <a:rPr lang="en-US" sz="800" b="0" i="0" u="none" strike="noStrike" dirty="0" err="1">
                          <a:solidFill>
                            <a:srgbClr val="000000"/>
                          </a:solidFill>
                          <a:effectLst/>
                          <a:latin typeface="Kozuka Gothic Pro L" pitchFamily="34" charset="-128"/>
                          <a:ea typeface="Kozuka Gothic Pro L" pitchFamily="34" charset="-128"/>
                        </a:rPr>
                        <a:t>Trougakos</a:t>
                      </a:r>
                      <a:r>
                        <a:rPr lang="en-US" sz="800" b="0" i="0" u="none" strike="noStrike" dirty="0">
                          <a:solidFill>
                            <a:srgbClr val="000000"/>
                          </a:solidFill>
                          <a:effectLst/>
                          <a:latin typeface="Kozuka Gothic Pro L" pitchFamily="34" charset="-128"/>
                          <a:ea typeface="Kozuka Gothic Pro L" pitchFamily="34" charset="-128"/>
                        </a:rPr>
                        <a:t> </a:t>
                      </a:r>
                    </a:p>
                  </a:txBody>
                  <a:tcPr marL="826" marR="826" marT="826" marB="0" anchor="ctr"/>
                </a:tc>
                <a:tc>
                  <a:txBody>
                    <a:bodyPr/>
                    <a:lstStyle/>
                    <a:p>
                      <a:pPr algn="ctr" fontAlgn="b"/>
                      <a:r>
                        <a:rPr lang="es-ES" sz="800" b="0" i="0" u="none" strike="noStrike" dirty="0">
                          <a:solidFill>
                            <a:srgbClr val="000000"/>
                          </a:solidFill>
                          <a:effectLst/>
                          <a:latin typeface="Kozuka Gothic Pro L" pitchFamily="34" charset="-128"/>
                          <a:ea typeface="Kozuka Gothic Pro L" pitchFamily="34" charset="-128"/>
                        </a:rPr>
                        <a:t>itrougakos@biol.uoa.gr </a:t>
                      </a:r>
                    </a:p>
                    <a:p>
                      <a:pPr algn="ctr" fontAlgn="b"/>
                      <a:endParaRPr lang="es-ES" sz="800" b="0" i="0" u="none" strike="noStrike" dirty="0">
                        <a:solidFill>
                          <a:srgbClr val="000000"/>
                        </a:solidFill>
                        <a:effectLst/>
                        <a:latin typeface="Kozuka Gothic Pro L" pitchFamily="34" charset="-128"/>
                        <a:ea typeface="Kozuka Gothic Pro L" pitchFamily="34" charset="-128"/>
                      </a:endParaRPr>
                    </a:p>
                    <a:p>
                      <a:pPr algn="ctr" fontAlgn="b"/>
                      <a:endParaRPr lang="es-ES" sz="800" b="0" i="0" u="none" strike="noStrike" dirty="0">
                        <a:solidFill>
                          <a:srgbClr val="000000"/>
                        </a:solidFill>
                        <a:effectLst/>
                        <a:latin typeface="Kozuka Gothic Pro L" pitchFamily="34" charset="-128"/>
                        <a:ea typeface="Kozuka Gothic Pro L" pitchFamily="34" charset="-128"/>
                      </a:endParaRPr>
                    </a:p>
                    <a:p>
                      <a:pPr algn="ctr" fontAlgn="b"/>
                      <a:r>
                        <a:rPr lang="es-ES" sz="800" b="0" i="0" u="none" strike="noStrike" dirty="0">
                          <a:solidFill>
                            <a:srgbClr val="000000"/>
                          </a:solidFill>
                          <a:effectLst/>
                          <a:latin typeface="Kozuka Gothic Pro L" pitchFamily="34" charset="-128"/>
                          <a:ea typeface="Kozuka Gothic Pro L" pitchFamily="34" charset="-128"/>
                        </a:rPr>
                        <a:t>http://scholar.uoa.gr/itrougakos/home </a:t>
                      </a:r>
                    </a:p>
                    <a:p>
                      <a:pPr algn="ctr" fontAlgn="b"/>
                      <a:endParaRPr lang="es-E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ctr" fontAlgn="b"/>
                      <a:r>
                        <a:rPr lang="en-US" sz="700" b="0" i="0" u="none" strike="noStrike" dirty="0">
                          <a:solidFill>
                            <a:srgbClr val="000000"/>
                          </a:solidFill>
                          <a:effectLst/>
                          <a:latin typeface="Kozuka Gothic Pro L" pitchFamily="34" charset="-128"/>
                          <a:ea typeface="Kozuka Gothic Pro L" pitchFamily="34" charset="-128"/>
                        </a:rPr>
                        <a:t>Specializes in the field of systems biology with a primary focus on combating ageing and age-related diseases. </a:t>
                      </a:r>
                    </a:p>
                  </a:txBody>
                  <a:tcPr marL="826" marR="826" marT="826" marB="0" anchor="ctr"/>
                </a:tc>
                <a:tc>
                  <a:txBody>
                    <a:bodyPr/>
                    <a:lstStyle/>
                    <a:p>
                      <a:pPr algn="ctr" fontAlgn="b"/>
                      <a:r>
                        <a:rPr lang="es-ES" sz="900" b="0" i="0" u="none" strike="noStrike" dirty="0" err="1">
                          <a:solidFill>
                            <a:srgbClr val="000000"/>
                          </a:solidFill>
                          <a:effectLst/>
                          <a:latin typeface="Kozuka Gothic Pro L" pitchFamily="34" charset="-128"/>
                          <a:ea typeface="Kozuka Gothic Pro L" pitchFamily="34" charset="-128"/>
                        </a:rPr>
                        <a:t>Ageing</a:t>
                      </a:r>
                      <a:r>
                        <a:rPr lang="es-ES" sz="900" b="0" i="0" u="none" strike="noStrike" dirty="0">
                          <a:solidFill>
                            <a:srgbClr val="000000"/>
                          </a:solidFill>
                          <a:effectLst/>
                          <a:latin typeface="Kozuka Gothic Pro L" pitchFamily="34" charset="-128"/>
                          <a:ea typeface="Kozuka Gothic Pro L" pitchFamily="34" charset="-128"/>
                        </a:rPr>
                        <a:t> and </a:t>
                      </a:r>
                      <a:r>
                        <a:rPr lang="es-ES" sz="900" b="0" i="0" u="none" strike="noStrike" dirty="0" err="1">
                          <a:solidFill>
                            <a:srgbClr val="000000"/>
                          </a:solidFill>
                          <a:effectLst/>
                          <a:latin typeface="Kozuka Gothic Pro L" pitchFamily="34" charset="-128"/>
                          <a:ea typeface="Kozuka Gothic Pro L" pitchFamily="34" charset="-128"/>
                        </a:rPr>
                        <a:t>age-related</a:t>
                      </a:r>
                      <a:r>
                        <a:rPr lang="es-ES" sz="900" b="0" i="0" u="none" strike="noStrike" dirty="0">
                          <a:solidFill>
                            <a:srgbClr val="000000"/>
                          </a:solidFill>
                          <a:effectLst/>
                          <a:latin typeface="Kozuka Gothic Pro L" pitchFamily="34" charset="-128"/>
                          <a:ea typeface="Kozuka Gothic Pro L" pitchFamily="34" charset="-128"/>
                        </a:rPr>
                        <a:t> </a:t>
                      </a:r>
                      <a:r>
                        <a:rPr lang="es-ES" sz="900" b="0" i="0" u="none" strike="noStrike" dirty="0" err="1">
                          <a:solidFill>
                            <a:srgbClr val="000000"/>
                          </a:solidFill>
                          <a:effectLst/>
                          <a:latin typeface="Kozuka Gothic Pro L" pitchFamily="34" charset="-128"/>
                          <a:ea typeface="Kozuka Gothic Pro L" pitchFamily="34" charset="-128"/>
                        </a:rPr>
                        <a:t>diseases</a:t>
                      </a:r>
                      <a:endParaRPr lang="es-ES" sz="9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2"/>
                  </a:ext>
                </a:extLst>
              </a:tr>
              <a:tr h="828000">
                <a:tc>
                  <a:txBody>
                    <a:bodyPr/>
                    <a:lstStyle/>
                    <a:p>
                      <a:pPr algn="l" fontAlgn="b"/>
                      <a:r>
                        <a:rPr lang="es-ES" sz="800" b="1" i="0" u="none" strike="noStrike" dirty="0" err="1">
                          <a:solidFill>
                            <a:srgbClr val="000000"/>
                          </a:solidFill>
                          <a:effectLst/>
                          <a:latin typeface="Kozuka Gothic Pro L" pitchFamily="34" charset="-128"/>
                          <a:ea typeface="Kozuka Gothic Pro L" pitchFamily="34" charset="-128"/>
                        </a:rPr>
                        <a:t>Germany</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ctr" fontAlgn="b"/>
                      <a:r>
                        <a:rPr lang="en-US" sz="800" b="0" i="0" u="none" strike="noStrike" dirty="0" err="1">
                          <a:solidFill>
                            <a:srgbClr val="000000"/>
                          </a:solidFill>
                          <a:effectLst/>
                          <a:latin typeface="Kozuka Gothic Pro L" pitchFamily="34" charset="-128"/>
                          <a:ea typeface="Kozuka Gothic Pro L" pitchFamily="34" charset="-128"/>
                        </a:rPr>
                        <a:t>Juergen</a:t>
                      </a:r>
                      <a:r>
                        <a:rPr lang="en-US" sz="800" b="0" i="0" u="none" strike="noStrike" dirty="0">
                          <a:solidFill>
                            <a:srgbClr val="000000"/>
                          </a:solidFill>
                          <a:effectLst/>
                          <a:latin typeface="Kozuka Gothic Pro L" pitchFamily="34" charset="-128"/>
                          <a:ea typeface="Kozuka Gothic Pro L" pitchFamily="34" charset="-128"/>
                        </a:rPr>
                        <a:t> </a:t>
                      </a:r>
                      <a:r>
                        <a:rPr lang="en-US" sz="800" b="0" i="0" u="none" strike="noStrike" dirty="0" err="1">
                          <a:solidFill>
                            <a:srgbClr val="000000"/>
                          </a:solidFill>
                          <a:effectLst/>
                          <a:latin typeface="Kozuka Gothic Pro L" pitchFamily="34" charset="-128"/>
                          <a:ea typeface="Kozuka Gothic Pro L" pitchFamily="34" charset="-128"/>
                        </a:rPr>
                        <a:t>Eckel</a:t>
                      </a:r>
                      <a:r>
                        <a:rPr lang="en-US" sz="800" b="0" i="0" u="none" strike="noStrike" dirty="0">
                          <a:solidFill>
                            <a:srgbClr val="000000"/>
                          </a:solidFill>
                          <a:effectLst/>
                          <a:latin typeface="Kozuka Gothic Pro L" pitchFamily="34" charset="-128"/>
                          <a:ea typeface="Kozuka Gothic Pro L" pitchFamily="34" charset="-128"/>
                        </a:rPr>
                        <a:t> </a:t>
                      </a:r>
                    </a:p>
                  </a:txBody>
                  <a:tcPr marL="826" marR="826" marT="826" marB="0" anchor="ctr"/>
                </a:tc>
                <a:tc>
                  <a:txBody>
                    <a:bodyPr/>
                    <a:lstStyle/>
                    <a:p>
                      <a:pPr algn="ctr" fontAlgn="b"/>
                      <a:r>
                        <a:rPr lang="es-ES" sz="800" b="0" i="0" u="none" strike="noStrike" dirty="0" err="1">
                          <a:solidFill>
                            <a:srgbClr val="000000"/>
                          </a:solidFill>
                          <a:effectLst/>
                          <a:latin typeface="Kozuka Gothic Pro L" pitchFamily="34" charset="-128"/>
                          <a:ea typeface="Kozuka Gothic Pro L" pitchFamily="34" charset="-128"/>
                        </a:rPr>
                        <a:t>juergen.eckel@curediab.de</a:t>
                      </a:r>
                      <a:endParaRPr lang="es-E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ctr" fontAlgn="b"/>
                      <a:r>
                        <a:rPr lang="en-US" sz="700" b="0" i="0" u="none" strike="noStrike" dirty="0" err="1">
                          <a:solidFill>
                            <a:srgbClr val="000000"/>
                          </a:solidFill>
                          <a:effectLst/>
                          <a:latin typeface="Kozuka Gothic Pro L" pitchFamily="34" charset="-128"/>
                          <a:ea typeface="Kozuka Gothic Pro L" pitchFamily="34" charset="-128"/>
                        </a:rPr>
                        <a:t>CureDiab</a:t>
                      </a:r>
                      <a:r>
                        <a:rPr lang="en-US" sz="700" b="0" i="0" u="none" strike="noStrike" dirty="0">
                          <a:solidFill>
                            <a:srgbClr val="000000"/>
                          </a:solidFill>
                          <a:effectLst/>
                          <a:latin typeface="Kozuka Gothic Pro L" pitchFamily="34" charset="-128"/>
                          <a:ea typeface="Kozuka Gothic Pro L" pitchFamily="34" charset="-128"/>
                        </a:rPr>
                        <a:t> has identified </a:t>
                      </a:r>
                      <a:r>
                        <a:rPr lang="en-US" sz="700" b="0" i="0" u="none" strike="noStrike" dirty="0" err="1">
                          <a:solidFill>
                            <a:srgbClr val="000000"/>
                          </a:solidFill>
                          <a:effectLst/>
                          <a:latin typeface="Kozuka Gothic Pro L" pitchFamily="34" charset="-128"/>
                          <a:ea typeface="Kozuka Gothic Pro L" pitchFamily="34" charset="-128"/>
                        </a:rPr>
                        <a:t>thioacrylamide</a:t>
                      </a:r>
                      <a:r>
                        <a:rPr lang="en-US" sz="700" b="0" i="0" u="none" strike="noStrike" dirty="0">
                          <a:solidFill>
                            <a:srgbClr val="000000"/>
                          </a:solidFill>
                          <a:effectLst/>
                          <a:latin typeface="Kozuka Gothic Pro L" pitchFamily="34" charset="-128"/>
                          <a:ea typeface="Kozuka Gothic Pro L" pitchFamily="34" charset="-128"/>
                        </a:rPr>
                        <a:t>-derivatives (HK1,3,4) that mediate activation of peripheral GABA-A receptors resulting</a:t>
                      </a:r>
                      <a:r>
                        <a:rPr lang="en-US" sz="700" b="0" i="0" u="none" strike="noStrike" baseline="0" dirty="0">
                          <a:solidFill>
                            <a:srgbClr val="000000"/>
                          </a:solidFill>
                          <a:effectLst/>
                          <a:latin typeface="Kozuka Gothic Pro L" pitchFamily="34" charset="-128"/>
                          <a:ea typeface="Kozuka Gothic Pro L" pitchFamily="34" charset="-128"/>
                        </a:rPr>
                        <a:t> in</a:t>
                      </a:r>
                      <a:r>
                        <a:rPr lang="en-US" sz="700" b="0" i="0" u="none" strike="noStrike" dirty="0">
                          <a:solidFill>
                            <a:srgbClr val="000000"/>
                          </a:solidFill>
                          <a:effectLst/>
                          <a:latin typeface="Kozuka Gothic Pro L" pitchFamily="34" charset="-128"/>
                          <a:ea typeface="Kozuka Gothic Pro L" pitchFamily="34" charset="-128"/>
                        </a:rPr>
                        <a:t> </a:t>
                      </a:r>
                      <a:r>
                        <a:rPr lang="en-US" sz="700" b="0" i="0" u="none" strike="noStrike" dirty="0" err="1">
                          <a:solidFill>
                            <a:srgbClr val="000000"/>
                          </a:solidFill>
                          <a:effectLst/>
                          <a:latin typeface="Kozuka Gothic Pro L" pitchFamily="34" charset="-128"/>
                          <a:ea typeface="Kozuka Gothic Pro L" pitchFamily="34" charset="-128"/>
                        </a:rPr>
                        <a:t>hepatoprotection</a:t>
                      </a:r>
                      <a:r>
                        <a:rPr lang="en-US" sz="700" b="0" i="0" u="none" strike="noStrike" dirty="0">
                          <a:solidFill>
                            <a:srgbClr val="000000"/>
                          </a:solidFill>
                          <a:effectLst/>
                          <a:latin typeface="Kozuka Gothic Pro L" pitchFamily="34" charset="-128"/>
                          <a:ea typeface="Kozuka Gothic Pro L" pitchFamily="34" charset="-128"/>
                        </a:rPr>
                        <a:t>, reduction of steatosis and an anti-fibrotic response.</a:t>
                      </a:r>
                    </a:p>
                    <a:p>
                      <a:pPr algn="ctr" fontAlgn="b"/>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ctr" fontAlgn="b"/>
                      <a:r>
                        <a:rPr lang="en-US" sz="900" b="0" i="0" u="none" strike="noStrike" dirty="0">
                          <a:solidFill>
                            <a:srgbClr val="000000"/>
                          </a:solidFill>
                          <a:effectLst/>
                          <a:latin typeface="Kozuka Gothic Pro L" pitchFamily="34" charset="-128"/>
                          <a:ea typeface="Kozuka Gothic Pro L" pitchFamily="34" charset="-128"/>
                        </a:rPr>
                        <a:t>Non-alcoholic steatohepatitis (MASH) Therapy</a:t>
                      </a:r>
                    </a:p>
                  </a:txBody>
                  <a:tcPr marL="826" marR="826" marT="826" marB="0" anchor="ctr"/>
                </a:tc>
                <a:extLst>
                  <a:ext uri="{0D108BD9-81ED-4DB2-BD59-A6C34878D82A}">
                    <a16:rowId xmlns:a16="http://schemas.microsoft.com/office/drawing/2014/main" val="10003"/>
                  </a:ext>
                </a:extLst>
              </a:tr>
              <a:tr h="82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800" b="1" u="none" strike="noStrike" dirty="0" err="1">
                          <a:effectLst/>
                          <a:latin typeface="Kozuka Gothic Pro L" pitchFamily="34" charset="-128"/>
                          <a:ea typeface="Kozuka Gothic Pro L" pitchFamily="34" charset="-128"/>
                        </a:rPr>
                        <a:t>Spain</a:t>
                      </a:r>
                      <a:endParaRPr lang="es-ES" sz="800" b="1" u="none" strike="noStrike" dirty="0">
                        <a:effectLst/>
                        <a:latin typeface="Kozuka Gothic Pro L" pitchFamily="34" charset="-128"/>
                        <a:ea typeface="Kozuka Gothic Pro L" pitchFamily="34" charset="-128"/>
                      </a:endParaRPr>
                    </a:p>
                  </a:txBody>
                  <a:tcPr marL="826" marR="826" marT="826" marB="0" anchor="b"/>
                </a:tc>
                <a:tc>
                  <a:txBody>
                    <a:bodyPr/>
                    <a:lstStyle/>
                    <a:p>
                      <a:pPr algn="ctr" fontAlgn="b"/>
                      <a:r>
                        <a:rPr lang="es-ES" sz="800" b="0" i="0" u="none" strike="noStrike" dirty="0">
                          <a:solidFill>
                            <a:srgbClr val="000000"/>
                          </a:solidFill>
                          <a:effectLst/>
                          <a:latin typeface="Kozuka Gothic Pro L" pitchFamily="34" charset="-128"/>
                          <a:ea typeface="Kozuka Gothic Pro L" pitchFamily="34" charset="-128"/>
                        </a:rPr>
                        <a:t>Ángel Juan García-Yagüe</a:t>
                      </a:r>
                    </a:p>
                  </a:txBody>
                  <a:tcPr marL="826" marR="826" marT="826" marB="0" anchor="ctr"/>
                </a:tc>
                <a:tc>
                  <a:txBody>
                    <a:bodyPr/>
                    <a:lstStyle/>
                    <a:p>
                      <a:pPr algn="ctr" fontAlgn="b"/>
                      <a:r>
                        <a:rPr lang="es-ES" sz="800" b="0" i="0" u="none" strike="noStrike" dirty="0">
                          <a:solidFill>
                            <a:srgbClr val="000000"/>
                          </a:solidFill>
                          <a:effectLst/>
                          <a:latin typeface="Kozuka Gothic Pro L" pitchFamily="34" charset="-128"/>
                          <a:ea typeface="Kozuka Gothic Pro L" pitchFamily="34" charset="-128"/>
                        </a:rPr>
                        <a:t>ajgarcia@iib.uam.es</a:t>
                      </a:r>
                    </a:p>
                    <a:p>
                      <a:pPr algn="ctr" fontAlgn="b"/>
                      <a:endParaRPr lang="es-E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ctr" fontAlgn="b"/>
                      <a:r>
                        <a:rPr lang="en-US" sz="700" b="0" i="0" u="none" strike="noStrike" dirty="0">
                          <a:solidFill>
                            <a:srgbClr val="000000"/>
                          </a:solidFill>
                          <a:effectLst/>
                          <a:latin typeface="Kozuka Gothic Pro L" pitchFamily="34" charset="-128"/>
                          <a:ea typeface="Kozuka Gothic Pro L" pitchFamily="34" charset="-128"/>
                        </a:rPr>
                        <a:t>6-MSITC regulates p-TAU levels through an independent mechanism of NRF2 action. These mechanisms also are independent through signaling pathways that regulate GSK-3β activity </a:t>
                      </a:r>
                    </a:p>
                  </a:txBody>
                  <a:tcPr marL="826" marR="826" marT="826" marB="0" anchor="ctr"/>
                </a:tc>
                <a:tc>
                  <a:txBody>
                    <a:bodyPr/>
                    <a:lstStyle/>
                    <a:p>
                      <a:pPr algn="ctr" fontAlgn="b"/>
                      <a:r>
                        <a:rPr lang="es-ES" sz="900" b="0" i="0" u="none" strike="noStrike" dirty="0" err="1">
                          <a:solidFill>
                            <a:srgbClr val="000000"/>
                          </a:solidFill>
                          <a:effectLst/>
                          <a:latin typeface="Kozuka Gothic Pro L" pitchFamily="34" charset="-128"/>
                          <a:ea typeface="Kozuka Gothic Pro L" pitchFamily="34" charset="-128"/>
                        </a:rPr>
                        <a:t>Alzheimer’s</a:t>
                      </a:r>
                      <a:r>
                        <a:rPr lang="es-ES" sz="900" b="0" i="0" u="none" strike="noStrike" dirty="0">
                          <a:solidFill>
                            <a:srgbClr val="000000"/>
                          </a:solidFill>
                          <a:effectLst/>
                          <a:latin typeface="Kozuka Gothic Pro L" pitchFamily="34" charset="-128"/>
                          <a:ea typeface="Kozuka Gothic Pro L" pitchFamily="34" charset="-128"/>
                        </a:rPr>
                        <a:t> </a:t>
                      </a:r>
                      <a:r>
                        <a:rPr lang="es-ES" sz="900" b="0" i="0" u="none" strike="noStrike" dirty="0" err="1">
                          <a:solidFill>
                            <a:srgbClr val="000000"/>
                          </a:solidFill>
                          <a:effectLst/>
                          <a:latin typeface="Kozuka Gothic Pro L" pitchFamily="34" charset="-128"/>
                          <a:ea typeface="Kozuka Gothic Pro L" pitchFamily="34" charset="-128"/>
                        </a:rPr>
                        <a:t>disease</a:t>
                      </a:r>
                      <a:r>
                        <a:rPr lang="es-ES" sz="900" b="0" i="0" u="none" strike="noStrike" dirty="0">
                          <a:solidFill>
                            <a:srgbClr val="000000"/>
                          </a:solidFill>
                          <a:effectLst/>
                          <a:latin typeface="Kozuka Gothic Pro L" pitchFamily="34" charset="-128"/>
                          <a:ea typeface="Kozuka Gothic Pro L" pitchFamily="34" charset="-128"/>
                        </a:rPr>
                        <a:t> (AD)</a:t>
                      </a:r>
                    </a:p>
                  </a:txBody>
                  <a:tcPr marL="826" marR="826" marT="826" marB="0" anchor="ctr"/>
                </a:tc>
                <a:extLst>
                  <a:ext uri="{0D108BD9-81ED-4DB2-BD59-A6C34878D82A}">
                    <a16:rowId xmlns:a16="http://schemas.microsoft.com/office/drawing/2014/main" val="10004"/>
                  </a:ext>
                </a:extLst>
              </a:tr>
              <a:tr h="828000">
                <a:tc>
                  <a:txBody>
                    <a:bodyPr/>
                    <a:lstStyle/>
                    <a:p>
                      <a:pPr algn="l" fontAlgn="b"/>
                      <a:r>
                        <a:rPr lang="pt-BR" sz="800" b="1" i="0" u="none" strike="noStrike" dirty="0">
                          <a:solidFill>
                            <a:srgbClr val="000000"/>
                          </a:solidFill>
                          <a:effectLst/>
                          <a:latin typeface="Kozuka Gothic Pro L" pitchFamily="34" charset="-128"/>
                          <a:ea typeface="Kozuka Gothic Pro L" pitchFamily="34" charset="-128"/>
                        </a:rPr>
                        <a:t>France</a:t>
                      </a:r>
                    </a:p>
                  </a:txBody>
                  <a:tcPr marL="826" marR="826" marT="826" marB="0" anchor="b"/>
                </a:tc>
                <a:tc>
                  <a:txBody>
                    <a:bodyPr/>
                    <a:lstStyle/>
                    <a:p>
                      <a:pPr algn="ctr" fontAlgn="b"/>
                      <a:r>
                        <a:rPr lang="en-US" sz="800" b="0" i="0" u="none" strike="noStrike" dirty="0">
                          <a:solidFill>
                            <a:srgbClr val="000000"/>
                          </a:solidFill>
                          <a:effectLst/>
                          <a:latin typeface="Kozuka Gothic Pro L" pitchFamily="34" charset="-128"/>
                          <a:ea typeface="Kozuka Gothic Pro L" pitchFamily="34" charset="-128"/>
                        </a:rPr>
                        <a:t>Philippe </a:t>
                      </a:r>
                      <a:r>
                        <a:rPr lang="en-US" sz="800" b="0" i="0" u="none" strike="noStrike" dirty="0" err="1">
                          <a:solidFill>
                            <a:srgbClr val="000000"/>
                          </a:solidFill>
                          <a:effectLst/>
                          <a:latin typeface="Kozuka Gothic Pro L" pitchFamily="34" charset="-128"/>
                          <a:ea typeface="Kozuka Gothic Pro L" pitchFamily="34" charset="-128"/>
                        </a:rPr>
                        <a:t>Delerive</a:t>
                      </a:r>
                      <a:endParaRPr lang="en-U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ctr" fontAlgn="b"/>
                      <a:r>
                        <a:rPr lang="es-ES" sz="800" b="0" i="0" u="none" strike="noStrike" dirty="0">
                          <a:solidFill>
                            <a:srgbClr val="000000"/>
                          </a:solidFill>
                          <a:effectLst/>
                          <a:latin typeface="Kozuka Gothic Pro L" pitchFamily="34" charset="-128"/>
                          <a:ea typeface="Kozuka Gothic Pro L" pitchFamily="34" charset="-128"/>
                        </a:rPr>
                        <a:t>philippe.delerive@nestle.com</a:t>
                      </a:r>
                    </a:p>
                    <a:p>
                      <a:pPr algn="ctr" fontAlgn="b"/>
                      <a:endParaRPr lang="es-E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ctr" fontAlgn="b"/>
                      <a:r>
                        <a:rPr lang="en-US" sz="700" b="0" i="0" u="none" strike="noStrike" dirty="0">
                          <a:solidFill>
                            <a:srgbClr val="000000"/>
                          </a:solidFill>
                          <a:effectLst/>
                          <a:latin typeface="Kozuka Gothic Pro L" pitchFamily="34" charset="-128"/>
                          <a:ea typeface="Kozuka Gothic Pro L" pitchFamily="34" charset="-128"/>
                        </a:rPr>
                        <a:t>Novel and selective molecule able to disrupt the KEAP1-NRF2 interaction</a:t>
                      </a:r>
                    </a:p>
                  </a:txBody>
                  <a:tcPr marL="826" marR="826" marT="826" marB="0" anchor="ctr"/>
                </a:tc>
                <a:tc>
                  <a:txBody>
                    <a:bodyPr/>
                    <a:lstStyle/>
                    <a:p>
                      <a:pPr algn="ctr" fontAlgn="b"/>
                      <a:r>
                        <a:rPr lang="es-ES" sz="900" b="0" i="0" u="none" strike="noStrike" dirty="0">
                          <a:solidFill>
                            <a:srgbClr val="000000"/>
                          </a:solidFill>
                          <a:effectLst/>
                          <a:latin typeface="Kozuka Gothic Pro L" pitchFamily="34" charset="-128"/>
                          <a:ea typeface="Kozuka Gothic Pro L" pitchFamily="34" charset="-128"/>
                        </a:rPr>
                        <a:t>Non-</a:t>
                      </a:r>
                      <a:r>
                        <a:rPr lang="es-ES" sz="900" b="0" i="0" u="none" strike="noStrike" dirty="0" err="1">
                          <a:solidFill>
                            <a:srgbClr val="000000"/>
                          </a:solidFill>
                          <a:effectLst/>
                          <a:latin typeface="Kozuka Gothic Pro L" pitchFamily="34" charset="-128"/>
                          <a:ea typeface="Kozuka Gothic Pro L" pitchFamily="34" charset="-128"/>
                        </a:rPr>
                        <a:t>alcoholic</a:t>
                      </a:r>
                      <a:r>
                        <a:rPr lang="es-ES" sz="900" b="0" i="0" u="none" strike="noStrike" dirty="0">
                          <a:solidFill>
                            <a:srgbClr val="000000"/>
                          </a:solidFill>
                          <a:effectLst/>
                          <a:latin typeface="Kozuka Gothic Pro L" pitchFamily="34" charset="-128"/>
                          <a:ea typeface="Kozuka Gothic Pro L" pitchFamily="34" charset="-128"/>
                        </a:rPr>
                        <a:t> </a:t>
                      </a:r>
                      <a:r>
                        <a:rPr lang="es-ES" sz="900" b="0" i="0" u="none" strike="noStrike" dirty="0" err="1">
                          <a:solidFill>
                            <a:srgbClr val="000000"/>
                          </a:solidFill>
                          <a:effectLst/>
                          <a:latin typeface="Kozuka Gothic Pro L" pitchFamily="34" charset="-128"/>
                          <a:ea typeface="Kozuka Gothic Pro L" pitchFamily="34" charset="-128"/>
                        </a:rPr>
                        <a:t>steatohepatitis</a:t>
                      </a:r>
                      <a:r>
                        <a:rPr lang="es-ES" sz="900" b="0" i="0" u="none" strike="noStrike" dirty="0">
                          <a:solidFill>
                            <a:srgbClr val="000000"/>
                          </a:solidFill>
                          <a:effectLst/>
                          <a:latin typeface="Kozuka Gothic Pro L" pitchFamily="34" charset="-128"/>
                          <a:ea typeface="Kozuka Gothic Pro L" pitchFamily="34" charset="-128"/>
                        </a:rPr>
                        <a:t> (MASH) </a:t>
                      </a:r>
                      <a:r>
                        <a:rPr lang="es-ES" sz="900" b="0" i="0" u="none" strike="noStrike" dirty="0" err="1">
                          <a:solidFill>
                            <a:srgbClr val="000000"/>
                          </a:solidFill>
                          <a:effectLst/>
                          <a:latin typeface="Kozuka Gothic Pro L" pitchFamily="34" charset="-128"/>
                          <a:ea typeface="Kozuka Gothic Pro L" pitchFamily="34" charset="-128"/>
                        </a:rPr>
                        <a:t>Therapy</a:t>
                      </a:r>
                      <a:endParaRPr lang="es-ES" sz="900" b="0" i="0" u="none" strike="noStrike" dirty="0">
                        <a:solidFill>
                          <a:srgbClr val="000000"/>
                        </a:solidFill>
                        <a:effectLst/>
                        <a:latin typeface="Kozuka Gothic Pro L" pitchFamily="34" charset="-128"/>
                        <a:ea typeface="Kozuka Gothic Pro L" pitchFamily="34" charset="-128"/>
                      </a:endParaRPr>
                    </a:p>
                    <a:p>
                      <a:pPr algn="ctr" fontAlgn="b"/>
                      <a:endParaRPr lang="es-ES" sz="9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5"/>
                  </a:ext>
                </a:extLst>
              </a:tr>
              <a:tr h="828000">
                <a:tc>
                  <a:txBody>
                    <a:bodyPr/>
                    <a:lstStyle/>
                    <a:p>
                      <a:pPr algn="l" fontAlgn="b"/>
                      <a:r>
                        <a:rPr lang="es-ES" sz="800" b="1" i="0" u="none" strike="noStrike" dirty="0">
                          <a:solidFill>
                            <a:srgbClr val="000000"/>
                          </a:solidFill>
                          <a:effectLst/>
                          <a:latin typeface="Kozuka Gothic Pro L" pitchFamily="34" charset="-128"/>
                          <a:ea typeface="Kozuka Gothic Pro L" pitchFamily="34" charset="-128"/>
                        </a:rPr>
                        <a:t>Austria</a:t>
                      </a:r>
                    </a:p>
                  </a:txBody>
                  <a:tcPr marL="826" marR="826" marT="826" marB="0" anchor="b"/>
                </a:tc>
                <a:tc>
                  <a:txBody>
                    <a:bodyPr/>
                    <a:lstStyle/>
                    <a:p>
                      <a:pPr algn="ctr" fontAlgn="b"/>
                      <a:r>
                        <a:rPr lang="en-US" sz="800" b="0" i="0" u="none" strike="noStrike" dirty="0" err="1">
                          <a:solidFill>
                            <a:srgbClr val="000000"/>
                          </a:solidFill>
                          <a:effectLst/>
                          <a:latin typeface="Kozuka Gothic Pro L" pitchFamily="34" charset="-128"/>
                          <a:ea typeface="Kozuka Gothic Pro L" pitchFamily="34" charset="-128"/>
                        </a:rPr>
                        <a:t>Vanja</a:t>
                      </a:r>
                      <a:r>
                        <a:rPr lang="en-US" sz="800" b="0" i="0" u="none" strike="noStrike" dirty="0">
                          <a:solidFill>
                            <a:srgbClr val="000000"/>
                          </a:solidFill>
                          <a:effectLst/>
                          <a:latin typeface="Kozuka Gothic Pro L" pitchFamily="34" charset="-128"/>
                          <a:ea typeface="Kozuka Gothic Pro L" pitchFamily="34" charset="-128"/>
                        </a:rPr>
                        <a:t> Nagy</a:t>
                      </a:r>
                    </a:p>
                    <a:p>
                      <a:pPr algn="ctr" fontAlgn="b"/>
                      <a:r>
                        <a:rPr lang="en-US" sz="800" b="0" i="0" u="none" strike="noStrike" dirty="0">
                          <a:solidFill>
                            <a:srgbClr val="000000"/>
                          </a:solidFill>
                          <a:effectLst/>
                          <a:latin typeface="Kozuka Gothic Pro L" pitchFamily="34" charset="-128"/>
                          <a:ea typeface="Kozuka Gothic Pro L" pitchFamily="34" charset="-128"/>
                        </a:rPr>
                        <a:t>Neuroscience Program Director</a:t>
                      </a:r>
                    </a:p>
                    <a:p>
                      <a:pPr algn="ctr" fontAlgn="b"/>
                      <a:endParaRPr lang="en-U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ctr" fontAlgn="b"/>
                      <a:r>
                        <a:rPr lang="es-ES" sz="800" b="0" i="0" u="none" strike="noStrike" dirty="0">
                          <a:solidFill>
                            <a:srgbClr val="000000"/>
                          </a:solidFill>
                          <a:effectLst/>
                          <a:latin typeface="Kozuka Gothic Pro L" pitchFamily="34" charset="-128"/>
                          <a:ea typeface="Kozuka Gothic Pro L" pitchFamily="34" charset="-128"/>
                        </a:rPr>
                        <a:t>www.cebina.eu and www.danubeneuro.com</a:t>
                      </a:r>
                    </a:p>
                    <a:p>
                      <a:pPr algn="ctr" fontAlgn="b"/>
                      <a:r>
                        <a:rPr lang="es-ES" sz="800" b="0" i="0" u="none" strike="noStrike" dirty="0">
                          <a:solidFill>
                            <a:srgbClr val="000000"/>
                          </a:solidFill>
                          <a:effectLst/>
                          <a:latin typeface="Kozuka Gothic Pro L" pitchFamily="34" charset="-128"/>
                          <a:ea typeface="Kozuka Gothic Pro L" pitchFamily="34" charset="-128"/>
                        </a:rPr>
                        <a:t>vanja.nagy@cebina.eu</a:t>
                      </a:r>
                    </a:p>
                    <a:p>
                      <a:pPr algn="ctr" fontAlgn="b"/>
                      <a:endParaRPr lang="es-E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ctr" fontAlgn="b"/>
                      <a:r>
                        <a:rPr lang="en-US" sz="600" b="0" i="0" u="none" strike="noStrike" dirty="0">
                          <a:solidFill>
                            <a:srgbClr val="000000"/>
                          </a:solidFill>
                          <a:effectLst/>
                          <a:latin typeface="Kozuka Gothic Pro L" pitchFamily="34" charset="-128"/>
                          <a:ea typeface="Kozuka Gothic Pro L" pitchFamily="34" charset="-128"/>
                        </a:rPr>
                        <a:t>Central European Biotech Incubator and Accelerator</a:t>
                      </a:r>
                    </a:p>
                  </a:txBody>
                  <a:tcPr marL="826" marR="826" marT="826" marB="0" anchor="ctr"/>
                </a:tc>
                <a:tc>
                  <a:txBody>
                    <a:bodyPr/>
                    <a:lstStyle/>
                    <a:p>
                      <a:pPr algn="ctr" fontAlgn="b"/>
                      <a:endParaRPr lang="es-ES" sz="9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6"/>
                  </a:ext>
                </a:extLst>
              </a:tr>
              <a:tr h="828000">
                <a:tc>
                  <a:txBody>
                    <a:bodyPr/>
                    <a:lstStyle/>
                    <a:p>
                      <a:pPr algn="l" fontAlgn="b"/>
                      <a:r>
                        <a:rPr lang="es-ES" sz="800" b="1" i="0" u="none" strike="noStrike" dirty="0" err="1">
                          <a:solidFill>
                            <a:srgbClr val="000000"/>
                          </a:solidFill>
                          <a:effectLst/>
                          <a:latin typeface="Kozuka Gothic Pro L" pitchFamily="34" charset="-128"/>
                          <a:ea typeface="Kozuka Gothic Pro L" pitchFamily="34" charset="-128"/>
                        </a:rPr>
                        <a:t>Netherlands</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ctr" fontAlgn="b"/>
                      <a:r>
                        <a:rPr lang="es-ES" sz="800" b="0" i="0" u="none" strike="noStrike" dirty="0" err="1">
                          <a:solidFill>
                            <a:srgbClr val="000000"/>
                          </a:solidFill>
                          <a:effectLst/>
                          <a:latin typeface="Kozuka Gothic Pro L" pitchFamily="34" charset="-128"/>
                          <a:ea typeface="Kozuka Gothic Pro L" pitchFamily="34" charset="-128"/>
                        </a:rPr>
                        <a:t>Jed</a:t>
                      </a:r>
                      <a:r>
                        <a:rPr lang="es-ES" sz="800" b="0" i="0" u="none" strike="noStrike" dirty="0">
                          <a:solidFill>
                            <a:srgbClr val="000000"/>
                          </a:solidFill>
                          <a:effectLst/>
                          <a:latin typeface="Kozuka Gothic Pro L" pitchFamily="34" charset="-128"/>
                          <a:ea typeface="Kozuka Gothic Pro L" pitchFamily="34" charset="-128"/>
                        </a:rPr>
                        <a:t> W. </a:t>
                      </a:r>
                      <a:r>
                        <a:rPr lang="es-ES" sz="800" b="0" i="0" u="none" strike="noStrike" dirty="0" err="1">
                          <a:solidFill>
                            <a:srgbClr val="000000"/>
                          </a:solidFill>
                          <a:effectLst/>
                          <a:latin typeface="Kozuka Gothic Pro L" pitchFamily="34" charset="-128"/>
                          <a:ea typeface="Kozuka Gothic Pro L" pitchFamily="34" charset="-128"/>
                        </a:rPr>
                        <a:t>Fahey</a:t>
                      </a:r>
                      <a:endParaRPr lang="es-ES" sz="800" b="0" i="0" u="none" strike="noStrike" dirty="0">
                        <a:solidFill>
                          <a:srgbClr val="000000"/>
                        </a:solidFill>
                        <a:effectLst/>
                        <a:latin typeface="Kozuka Gothic Pro L" pitchFamily="34" charset="-128"/>
                        <a:ea typeface="Kozuka Gothic Pro L" pitchFamily="34" charset="-128"/>
                      </a:endParaRPr>
                    </a:p>
                    <a:p>
                      <a:pPr algn="ctr" fontAlgn="b"/>
                      <a:endParaRPr lang="es-E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ctr" fontAlgn="b"/>
                      <a:r>
                        <a:rPr lang="es-ES" sz="800" b="0" i="0" u="none" strike="noStrike" dirty="0">
                          <a:solidFill>
                            <a:srgbClr val="000000"/>
                          </a:solidFill>
                          <a:effectLst/>
                          <a:latin typeface="Kozuka Gothic Pro L" pitchFamily="34" charset="-128"/>
                          <a:ea typeface="Kozuka Gothic Pro L" pitchFamily="34" charset="-128"/>
                        </a:rPr>
                        <a:t>jedosan@gmail.com</a:t>
                      </a:r>
                    </a:p>
                  </a:txBody>
                  <a:tcPr marL="826" marR="826" marT="826" marB="0" anchor="ctr"/>
                </a:tc>
                <a:tc>
                  <a:txBody>
                    <a:bodyPr/>
                    <a:lstStyle/>
                    <a:p>
                      <a:pPr algn="ctr" fontAlgn="b"/>
                      <a:r>
                        <a:rPr lang="en-US" sz="700" b="0" i="0" u="none" strike="noStrike" dirty="0">
                          <a:solidFill>
                            <a:srgbClr val="000000"/>
                          </a:solidFill>
                          <a:effectLst/>
                          <a:latin typeface="Kozuka Gothic Pro L" pitchFamily="34" charset="-128"/>
                          <a:ea typeface="Kozuka Gothic Pro L" pitchFamily="34" charset="-128"/>
                        </a:rPr>
                        <a:t>Their</a:t>
                      </a:r>
                      <a:r>
                        <a:rPr lang="en-US" sz="700" b="0" i="0" u="none" strike="noStrike" baseline="0" dirty="0">
                          <a:solidFill>
                            <a:srgbClr val="000000"/>
                          </a:solidFill>
                          <a:effectLst/>
                          <a:latin typeface="Kozuka Gothic Pro L" pitchFamily="34" charset="-128"/>
                          <a:ea typeface="Kozuka Gothic Pro L" pitchFamily="34" charset="-128"/>
                        </a:rPr>
                        <a:t> interest</a:t>
                      </a:r>
                      <a:r>
                        <a:rPr lang="en-US" sz="700" b="0" i="0" u="none" strike="noStrike" dirty="0">
                          <a:solidFill>
                            <a:srgbClr val="000000"/>
                          </a:solidFill>
                          <a:effectLst/>
                          <a:latin typeface="Kozuka Gothic Pro L" pitchFamily="34" charset="-128"/>
                          <a:ea typeface="Kozuka Gothic Pro L" pitchFamily="34" charset="-128"/>
                        </a:rPr>
                        <a:t> draws on elements of natural product chemistry, enzymology, nutritional epidemiology and clinical research to develop nutritional strategies,  may be available to consult for socially responsible food and supplement companies and foundations</a:t>
                      </a:r>
                    </a:p>
                  </a:txBody>
                  <a:tcPr marL="826" marR="826" marT="826" marB="0" anchor="ctr"/>
                </a:tc>
                <a:tc>
                  <a:txBody>
                    <a:bodyPr/>
                    <a:lstStyle/>
                    <a:p>
                      <a:pPr algn="ctr" fontAlgn="b"/>
                      <a:r>
                        <a:rPr lang="en-US" sz="900" b="0" i="0" u="none" strike="noStrike" dirty="0">
                          <a:solidFill>
                            <a:srgbClr val="000000"/>
                          </a:solidFill>
                          <a:effectLst/>
                          <a:latin typeface="Kozuka Gothic Pro L" pitchFamily="34" charset="-128"/>
                          <a:ea typeface="Kozuka Gothic Pro L" pitchFamily="34" charset="-128"/>
                        </a:rPr>
                        <a:t> Chronic disease </a:t>
                      </a:r>
                    </a:p>
                  </a:txBody>
                  <a:tcPr marL="826" marR="826" marT="826" marB="0" anchor="ctr"/>
                </a:tc>
                <a:extLst>
                  <a:ext uri="{0D108BD9-81ED-4DB2-BD59-A6C34878D82A}">
                    <a16:rowId xmlns:a16="http://schemas.microsoft.com/office/drawing/2014/main" val="10007"/>
                  </a:ext>
                </a:extLst>
              </a:tr>
              <a:tr h="828000">
                <a:tc>
                  <a:txBody>
                    <a:bodyPr/>
                    <a:lstStyle/>
                    <a:p>
                      <a:pPr algn="l" fontAlgn="b"/>
                      <a:r>
                        <a:rPr lang="es-ES" sz="800" b="1" i="0" u="none" strike="noStrike" dirty="0">
                          <a:solidFill>
                            <a:srgbClr val="000000"/>
                          </a:solidFill>
                          <a:effectLst/>
                          <a:latin typeface="Kozuka Gothic Pro L" pitchFamily="34" charset="-128"/>
                          <a:ea typeface="Kozuka Gothic Pro L" pitchFamily="34" charset="-128"/>
                        </a:rPr>
                        <a:t>USA</a:t>
                      </a:r>
                    </a:p>
                  </a:txBody>
                  <a:tcPr marL="826" marR="826" marT="826" marB="0" anchor="b"/>
                </a:tc>
                <a:tc>
                  <a:txBody>
                    <a:bodyPr/>
                    <a:lstStyle/>
                    <a:p>
                      <a:pPr algn="ctr" fontAlgn="b"/>
                      <a:r>
                        <a:rPr lang="es-ES" sz="800" b="0" i="0" u="none" strike="noStrike" dirty="0">
                          <a:solidFill>
                            <a:srgbClr val="000000"/>
                          </a:solidFill>
                          <a:effectLst/>
                          <a:latin typeface="Kozuka Gothic Pro L" pitchFamily="34" charset="-128"/>
                          <a:ea typeface="Kozuka Gothic Pro L" pitchFamily="34" charset="-128"/>
                        </a:rPr>
                        <a:t>Raymond. K. </a:t>
                      </a:r>
                      <a:r>
                        <a:rPr lang="es-ES" sz="800" b="0" i="0" u="none" strike="noStrike" dirty="0" err="1">
                          <a:solidFill>
                            <a:srgbClr val="000000"/>
                          </a:solidFill>
                          <a:effectLst/>
                          <a:latin typeface="Kozuka Gothic Pro L" pitchFamily="34" charset="-128"/>
                          <a:ea typeface="Kozuka Gothic Pro L" pitchFamily="34" charset="-128"/>
                        </a:rPr>
                        <a:t>Houck</a:t>
                      </a:r>
                      <a:endParaRPr lang="es-ES" sz="800" b="0" i="0" u="none" strike="noStrike" dirty="0">
                        <a:solidFill>
                          <a:srgbClr val="000000"/>
                        </a:solidFill>
                        <a:effectLst/>
                        <a:latin typeface="Kozuka Gothic Pro L" pitchFamily="34" charset="-128"/>
                        <a:ea typeface="Kozuka Gothic Pro L" pitchFamily="34" charset="-128"/>
                      </a:endParaRPr>
                    </a:p>
                    <a:p>
                      <a:pPr algn="ctr" fontAlgn="b"/>
                      <a:r>
                        <a:rPr lang="es-ES" sz="800" b="0" i="0" u="none" strike="noStrike" dirty="0">
                          <a:solidFill>
                            <a:srgbClr val="000000"/>
                          </a:solidFill>
                          <a:effectLst/>
                          <a:latin typeface="Kozuka Gothic Pro L" pitchFamily="34" charset="-128"/>
                          <a:ea typeface="Kozuka Gothic Pro L" pitchFamily="34" charset="-128"/>
                        </a:rPr>
                        <a:t>CEO.  </a:t>
                      </a:r>
                      <a:r>
                        <a:rPr lang="es-ES" sz="800" b="0" i="0" u="none" strike="noStrike" dirty="0" err="1">
                          <a:solidFill>
                            <a:srgbClr val="000000"/>
                          </a:solidFill>
                          <a:effectLst/>
                          <a:latin typeface="Kozuka Gothic Pro L" pitchFamily="34" charset="-128"/>
                          <a:ea typeface="Kozuka Gothic Pro L" pitchFamily="34" charset="-128"/>
                        </a:rPr>
                        <a:t>Aclipse</a:t>
                      </a:r>
                      <a:r>
                        <a:rPr lang="es-ES" sz="800" b="0" i="0" u="none" strike="noStrike" dirty="0">
                          <a:solidFill>
                            <a:srgbClr val="000000"/>
                          </a:solidFill>
                          <a:effectLst/>
                          <a:latin typeface="Kozuka Gothic Pro L" pitchFamily="34" charset="-128"/>
                          <a:ea typeface="Kozuka Gothic Pro L" pitchFamily="34" charset="-128"/>
                        </a:rPr>
                        <a:t> </a:t>
                      </a:r>
                      <a:r>
                        <a:rPr lang="es-ES" sz="800" b="0" i="0" u="none" strike="noStrike" dirty="0" err="1">
                          <a:solidFill>
                            <a:srgbClr val="000000"/>
                          </a:solidFill>
                          <a:effectLst/>
                          <a:latin typeface="Kozuka Gothic Pro L" pitchFamily="34" charset="-128"/>
                          <a:ea typeface="Kozuka Gothic Pro L" pitchFamily="34" charset="-128"/>
                        </a:rPr>
                        <a:t>Therapeutics</a:t>
                      </a:r>
                      <a:endParaRPr lang="es-ES" sz="800" b="0" i="0" u="none" strike="noStrike" dirty="0">
                        <a:solidFill>
                          <a:srgbClr val="000000"/>
                        </a:solidFill>
                        <a:effectLst/>
                        <a:latin typeface="Kozuka Gothic Pro L" pitchFamily="34" charset="-128"/>
                        <a:ea typeface="Kozuka Gothic Pro L" pitchFamily="34" charset="-128"/>
                      </a:endParaRPr>
                    </a:p>
                    <a:p>
                      <a:pPr algn="ctr" fontAlgn="b"/>
                      <a:endParaRPr lang="es-E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ctr" fontAlgn="b"/>
                      <a:endParaRPr lang="en-US" sz="800" dirty="0">
                        <a:latin typeface="Kozuka Gothic Pro L" pitchFamily="34" charset="-128"/>
                        <a:ea typeface="Kozuka Gothic Pro L" pitchFamily="34" charset="-128"/>
                      </a:endParaRPr>
                    </a:p>
                    <a:p>
                      <a:pPr algn="ctr" fontAlgn="b"/>
                      <a:r>
                        <a:rPr lang="en-US" sz="800" dirty="0">
                          <a:latin typeface="Kozuka Gothic Pro L" pitchFamily="34" charset="-128"/>
                          <a:ea typeface="Kozuka Gothic Pro L" pitchFamily="34" charset="-128"/>
                        </a:rPr>
                        <a:t>rhouck@aclipsetherapeutics.com</a:t>
                      </a:r>
                    </a:p>
                    <a:p>
                      <a:pPr algn="ctr" fontAlgn="b"/>
                      <a:endParaRPr lang="en-US" sz="800" b="0" i="0" u="none" strike="noStrike" dirty="0">
                        <a:solidFill>
                          <a:schemeClr val="tx1"/>
                        </a:solidFill>
                        <a:effectLst/>
                        <a:latin typeface="Kozuka Gothic Pro L" pitchFamily="34" charset="-128"/>
                        <a:ea typeface="Kozuka Gothic Pro L" pitchFamily="34" charset="-128"/>
                      </a:endParaRPr>
                    </a:p>
                    <a:p>
                      <a:pPr algn="ctr" fontAlgn="b"/>
                      <a:r>
                        <a:rPr lang="es-ES" sz="800" b="0" i="0" u="none" strike="noStrike" dirty="0">
                          <a:solidFill>
                            <a:schemeClr val="tx1"/>
                          </a:solidFill>
                          <a:effectLst/>
                          <a:latin typeface="Kozuka Gothic Pro L" pitchFamily="34" charset="-128"/>
                          <a:ea typeface="Kozuka Gothic Pro L" pitchFamily="34" charset="-128"/>
                        </a:rPr>
                        <a:t>https://aclipsetherapeutics.com/</a:t>
                      </a:r>
                    </a:p>
                  </a:txBody>
                  <a:tcPr marL="826" marR="826" marT="826" marB="0" anchor="ctr"/>
                </a:tc>
                <a:tc>
                  <a:txBody>
                    <a:bodyPr/>
                    <a:lstStyle/>
                    <a:p>
                      <a:pPr algn="ctr" fontAlgn="b"/>
                      <a:r>
                        <a:rPr lang="en-US" sz="700" b="0" i="0" u="none" strike="noStrike" dirty="0">
                          <a:solidFill>
                            <a:srgbClr val="000000"/>
                          </a:solidFill>
                          <a:effectLst/>
                          <a:latin typeface="Kozuka Gothic Pro L" pitchFamily="34" charset="-128"/>
                          <a:ea typeface="Kozuka Gothic Pro L" pitchFamily="34" charset="-128"/>
                        </a:rPr>
                        <a:t>M102, a combined Nrf2 and HSF1 activator for the treatment of Amyotrophic Lateral Sclerosis and other </a:t>
                      </a:r>
                      <a:r>
                        <a:rPr lang="en-US" sz="700" b="0" i="0" u="none" strike="noStrike" dirty="0" err="1">
                          <a:solidFill>
                            <a:srgbClr val="000000"/>
                          </a:solidFill>
                          <a:effectLst/>
                          <a:latin typeface="Kozuka Gothic Pro L" pitchFamily="34" charset="-128"/>
                          <a:ea typeface="Kozuka Gothic Pro L" pitchFamily="34" charset="-128"/>
                        </a:rPr>
                        <a:t>neurogenerative</a:t>
                      </a:r>
                      <a:r>
                        <a:rPr lang="en-US" sz="700" b="0" i="0" u="none" strike="noStrike" dirty="0">
                          <a:solidFill>
                            <a:srgbClr val="000000"/>
                          </a:solidFill>
                          <a:effectLst/>
                          <a:latin typeface="Kozuka Gothic Pro L" pitchFamily="34" charset="-128"/>
                          <a:ea typeface="Kozuka Gothic Pro L" pitchFamily="34" charset="-128"/>
                        </a:rPr>
                        <a:t> diseases</a:t>
                      </a:r>
                    </a:p>
                    <a:p>
                      <a:pPr algn="ctr" fontAlgn="b"/>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ctr" fontAlgn="b"/>
                      <a:r>
                        <a:rPr lang="es-ES" sz="900" b="0" i="0" u="none" strike="noStrike" dirty="0" err="1">
                          <a:solidFill>
                            <a:srgbClr val="000000"/>
                          </a:solidFill>
                          <a:effectLst/>
                          <a:latin typeface="Kozuka Gothic Pro L" pitchFamily="34" charset="-128"/>
                          <a:ea typeface="Kozuka Gothic Pro L" pitchFamily="34" charset="-128"/>
                        </a:rPr>
                        <a:t>Amyotrophic</a:t>
                      </a:r>
                      <a:r>
                        <a:rPr lang="es-ES" sz="900" b="0" i="0" u="none" strike="noStrike" dirty="0">
                          <a:solidFill>
                            <a:srgbClr val="000000"/>
                          </a:solidFill>
                          <a:effectLst/>
                          <a:latin typeface="Kozuka Gothic Pro L" pitchFamily="34" charset="-128"/>
                          <a:ea typeface="Kozuka Gothic Pro L" pitchFamily="34" charset="-128"/>
                        </a:rPr>
                        <a:t> Lateral </a:t>
                      </a:r>
                      <a:r>
                        <a:rPr lang="es-ES" sz="900" b="0" i="0" u="none" strike="noStrike" dirty="0" err="1">
                          <a:solidFill>
                            <a:srgbClr val="000000"/>
                          </a:solidFill>
                          <a:effectLst/>
                          <a:latin typeface="Kozuka Gothic Pro L" pitchFamily="34" charset="-128"/>
                          <a:ea typeface="Kozuka Gothic Pro L" pitchFamily="34" charset="-128"/>
                        </a:rPr>
                        <a:t>Sclerosis</a:t>
                      </a:r>
                      <a:r>
                        <a:rPr lang="es-ES" sz="900" b="0" i="0" u="none" strike="noStrike" dirty="0">
                          <a:solidFill>
                            <a:srgbClr val="000000"/>
                          </a:solidFill>
                          <a:effectLst/>
                          <a:latin typeface="Kozuka Gothic Pro L" pitchFamily="34" charset="-128"/>
                          <a:ea typeface="Kozuka Gothic Pro L" pitchFamily="34" charset="-128"/>
                        </a:rPr>
                        <a:t> </a:t>
                      </a:r>
                    </a:p>
                  </a:txBody>
                  <a:tcPr marL="826" marR="826" marT="826" marB="0" anchor="ctr"/>
                </a:tc>
                <a:extLst>
                  <a:ext uri="{0D108BD9-81ED-4DB2-BD59-A6C34878D82A}">
                    <a16:rowId xmlns:a16="http://schemas.microsoft.com/office/drawing/2014/main" val="10008"/>
                  </a:ext>
                </a:extLst>
              </a:tr>
              <a:tr h="828000">
                <a:tc>
                  <a:txBody>
                    <a:bodyPr/>
                    <a:lstStyle/>
                    <a:p>
                      <a:pPr algn="l" fontAlgn="b"/>
                      <a:r>
                        <a:rPr lang="es-ES" sz="800" b="1" i="0" u="none" strike="noStrike" dirty="0">
                          <a:solidFill>
                            <a:srgbClr val="000000"/>
                          </a:solidFill>
                          <a:effectLst/>
                          <a:latin typeface="Kozuka Gothic Pro L" pitchFamily="34" charset="-128"/>
                          <a:ea typeface="Kozuka Gothic Pro L" pitchFamily="34" charset="-128"/>
                        </a:rPr>
                        <a:t>USA</a:t>
                      </a:r>
                    </a:p>
                  </a:txBody>
                  <a:tcPr marL="826" marR="826" marT="826" marB="0" anchor="b"/>
                </a:tc>
                <a:tc>
                  <a:txBody>
                    <a:bodyPr/>
                    <a:lstStyle/>
                    <a:p>
                      <a:pPr algn="ctr" fontAlgn="b"/>
                      <a:r>
                        <a:rPr lang="en-US" sz="800" b="0" i="0" u="none" strike="noStrike" dirty="0">
                          <a:solidFill>
                            <a:srgbClr val="000000"/>
                          </a:solidFill>
                          <a:effectLst/>
                          <a:latin typeface="Kozuka Gothic Pro L" pitchFamily="34" charset="-128"/>
                          <a:ea typeface="Kozuka Gothic Pro L" pitchFamily="34" charset="-128"/>
                        </a:rPr>
                        <a:t>Deborah Ferguson </a:t>
                      </a:r>
                    </a:p>
                  </a:txBody>
                  <a:tcPr marL="826" marR="826" marT="826" marB="0" anchor="ctr"/>
                </a:tc>
                <a:tc>
                  <a:txBody>
                    <a:bodyPr/>
                    <a:lstStyle/>
                    <a:p>
                      <a:pPr algn="ctr" fontAlgn="b"/>
                      <a:r>
                        <a:rPr lang="es-ES" sz="800" b="0" i="0" u="none" strike="noStrike" dirty="0">
                          <a:solidFill>
                            <a:srgbClr val="000000"/>
                          </a:solidFill>
                          <a:effectLst/>
                          <a:latin typeface="Kozuka Gothic Pro L" pitchFamily="34" charset="-128"/>
                          <a:ea typeface="Kozuka Gothic Pro L" pitchFamily="34" charset="-128"/>
                        </a:rPr>
                        <a:t>https://www.biogen.com</a:t>
                      </a:r>
                    </a:p>
                    <a:p>
                      <a:pPr algn="ctr" fontAlgn="b"/>
                      <a:endParaRPr lang="es-ES" sz="800" b="0" i="0" u="none" strike="noStrike" dirty="0">
                        <a:solidFill>
                          <a:srgbClr val="000000"/>
                        </a:solidFill>
                        <a:effectLst/>
                        <a:latin typeface="Kozuka Gothic Pro L" pitchFamily="34" charset="-128"/>
                        <a:ea typeface="Kozuka Gothic Pro L" pitchFamily="34" charset="-128"/>
                      </a:endParaRPr>
                    </a:p>
                    <a:p>
                      <a:pPr algn="ctr" fontAlgn="b"/>
                      <a:r>
                        <a:rPr lang="es-ES" sz="800" b="0" i="0" u="none" strike="noStrike" dirty="0">
                          <a:solidFill>
                            <a:srgbClr val="000000"/>
                          </a:solidFill>
                          <a:effectLst/>
                          <a:latin typeface="Kozuka Gothic Pro L" pitchFamily="34" charset="-128"/>
                          <a:ea typeface="Kozuka Gothic Pro L" pitchFamily="34" charset="-128"/>
                        </a:rPr>
                        <a:t>deborah.ferguson@biogen.com </a:t>
                      </a:r>
                    </a:p>
                  </a:txBody>
                  <a:tcPr marL="826" marR="826" marT="826" marB="0" anchor="ctr"/>
                </a:tc>
                <a:tc>
                  <a:txBody>
                    <a:bodyPr/>
                    <a:lstStyle/>
                    <a:p>
                      <a:pPr algn="ctr" fontAlgn="b"/>
                      <a:r>
                        <a:rPr lang="en-US" sz="700" b="0" i="0" u="none" strike="noStrike" dirty="0" err="1">
                          <a:solidFill>
                            <a:srgbClr val="000000"/>
                          </a:solidFill>
                          <a:effectLst/>
                          <a:latin typeface="Kozuka Gothic Pro L" pitchFamily="34" charset="-128"/>
                          <a:ea typeface="Kozuka Gothic Pro L" pitchFamily="34" charset="-128"/>
                        </a:rPr>
                        <a:t>Omaveloxolone</a:t>
                      </a:r>
                      <a:r>
                        <a:rPr lang="en-US" sz="700" b="0" i="0" u="none" strike="noStrike" dirty="0">
                          <a:solidFill>
                            <a:srgbClr val="000000"/>
                          </a:solidFill>
                          <a:effectLst/>
                          <a:latin typeface="Kozuka Gothic Pro L" pitchFamily="34" charset="-128"/>
                          <a:ea typeface="Kozuka Gothic Pro L" pitchFamily="34" charset="-128"/>
                        </a:rPr>
                        <a:t> has been shown to increase Nrf2 activity</a:t>
                      </a:r>
                      <a:r>
                        <a:rPr lang="en-US" sz="700" b="0" i="0" u="none" strike="noStrike" baseline="0" dirty="0">
                          <a:solidFill>
                            <a:srgbClr val="000000"/>
                          </a:solidFill>
                          <a:effectLst/>
                          <a:latin typeface="Kozuka Gothic Pro L" pitchFamily="34" charset="-128"/>
                          <a:ea typeface="Kozuka Gothic Pro L" pitchFamily="34" charset="-128"/>
                        </a:rPr>
                        <a:t> and</a:t>
                      </a:r>
                      <a:r>
                        <a:rPr lang="en-US" sz="700" b="0" i="0" u="none" strike="noStrike" dirty="0">
                          <a:solidFill>
                            <a:srgbClr val="000000"/>
                          </a:solidFill>
                          <a:effectLst/>
                          <a:latin typeface="Kozuka Gothic Pro L" pitchFamily="34" charset="-128"/>
                          <a:ea typeface="Kozuka Gothic Pro L" pitchFamily="34" charset="-128"/>
                        </a:rPr>
                        <a:t> improved neurological function as assessed by modified Friedreich ataxia rating scale (</a:t>
                      </a:r>
                      <a:r>
                        <a:rPr lang="en-US" sz="700" b="0" i="0" u="none" strike="noStrike" dirty="0" err="1">
                          <a:solidFill>
                            <a:srgbClr val="000000"/>
                          </a:solidFill>
                          <a:effectLst/>
                          <a:latin typeface="Kozuka Gothic Pro L" pitchFamily="34" charset="-128"/>
                          <a:ea typeface="Kozuka Gothic Pro L" pitchFamily="34" charset="-128"/>
                        </a:rPr>
                        <a:t>mFARS</a:t>
                      </a:r>
                      <a:r>
                        <a:rPr lang="en-US" sz="700" b="0" i="0" u="none" strike="noStrike" dirty="0">
                          <a:solidFill>
                            <a:srgbClr val="000000"/>
                          </a:solidFill>
                          <a:effectLst/>
                          <a:latin typeface="Kozuka Gothic Pro L" pitchFamily="34" charset="-128"/>
                          <a:ea typeface="Kozuka Gothic Pro L" pitchFamily="34" charset="-128"/>
                        </a:rPr>
                        <a:t>) scores. FDA approval in 2023</a:t>
                      </a:r>
                    </a:p>
                  </a:txBody>
                  <a:tcPr marL="826" marR="826" marT="826" marB="0" anchor="ctr"/>
                </a:tc>
                <a:tc>
                  <a:txBody>
                    <a:bodyPr/>
                    <a:lstStyle/>
                    <a:p>
                      <a:pPr algn="ctr" fontAlgn="b"/>
                      <a:r>
                        <a:rPr lang="en-US" sz="900" b="0" i="0" u="none" strike="noStrike" dirty="0">
                          <a:solidFill>
                            <a:srgbClr val="000000"/>
                          </a:solidFill>
                          <a:effectLst/>
                          <a:latin typeface="Kozuka Gothic Pro L" pitchFamily="34" charset="-128"/>
                          <a:ea typeface="Kozuka Gothic Pro L" pitchFamily="34" charset="-128"/>
                        </a:rPr>
                        <a:t>Friedreich ataxia</a:t>
                      </a:r>
                    </a:p>
                  </a:txBody>
                  <a:tcPr marL="826" marR="826" marT="826" marB="0" anchor="ctr"/>
                </a:tc>
                <a:extLst>
                  <a:ext uri="{0D108BD9-81ED-4DB2-BD59-A6C34878D82A}">
                    <a16:rowId xmlns:a16="http://schemas.microsoft.com/office/drawing/2014/main" val="10009"/>
                  </a:ext>
                </a:extLst>
              </a:tr>
            </a:tbl>
          </a:graphicData>
        </a:graphic>
      </p:graphicFrame>
      <p:sp>
        <p:nvSpPr>
          <p:cNvPr id="2" name="Rectangle 1"/>
          <p:cNvSpPr/>
          <p:nvPr/>
        </p:nvSpPr>
        <p:spPr>
          <a:xfrm>
            <a:off x="-27384" y="-2644"/>
            <a:ext cx="3429000" cy="646331"/>
          </a:xfrm>
          <a:prstGeom prst="rect">
            <a:avLst/>
          </a:prstGeom>
        </p:spPr>
        <p:txBody>
          <a:bodyPr>
            <a:spAutoFit/>
          </a:bodyPr>
          <a:lstStyle/>
          <a:p>
            <a:r>
              <a:rPr lang="en-US" dirty="0">
                <a:solidFill>
                  <a:schemeClr val="bg1"/>
                </a:solidFill>
                <a:latin typeface="Freestyle Script" panose="030804020302050B0404" pitchFamily="66" charset="0"/>
              </a:rPr>
              <a:t>Building bridges between </a:t>
            </a:r>
          </a:p>
          <a:p>
            <a:r>
              <a:rPr lang="en-US" dirty="0">
                <a:solidFill>
                  <a:schemeClr val="bg1"/>
                </a:solidFill>
                <a:latin typeface="Freestyle Script" panose="030804020302050B0404" pitchFamily="66" charset="0"/>
              </a:rPr>
              <a:t>academia and industry </a:t>
            </a:r>
            <a:endParaRPr lang="es-ES" dirty="0">
              <a:solidFill>
                <a:schemeClr val="bg1"/>
              </a:solidFill>
              <a:latin typeface="Freestyle Script" panose="030804020302050B0404" pitchFamily="66" charset="0"/>
            </a:endParaRPr>
          </a:p>
        </p:txBody>
      </p:sp>
      <p:sp>
        <p:nvSpPr>
          <p:cNvPr id="3" name="TextBox 2"/>
          <p:cNvSpPr txBox="1"/>
          <p:nvPr/>
        </p:nvSpPr>
        <p:spPr>
          <a:xfrm>
            <a:off x="0" y="675989"/>
            <a:ext cx="681597" cy="369332"/>
          </a:xfrm>
          <a:prstGeom prst="rect">
            <a:avLst/>
          </a:prstGeom>
          <a:noFill/>
        </p:spPr>
        <p:txBody>
          <a:bodyPr wrap="none" rtlCol="0">
            <a:spAutoFit/>
          </a:bodyPr>
          <a:lstStyle/>
          <a:p>
            <a:r>
              <a:rPr lang="es-ES" dirty="0">
                <a:solidFill>
                  <a:schemeClr val="bg1">
                    <a:lumMod val="65000"/>
                  </a:schemeClr>
                </a:solidFill>
                <a:latin typeface="Kozuka Gothic Pro L" pitchFamily="34" charset="-128"/>
                <a:ea typeface="Kozuka Gothic Pro L" pitchFamily="34" charset="-128"/>
              </a:rPr>
              <a:t>WG4</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40" y="1619672"/>
            <a:ext cx="1125628" cy="29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86" y="2445811"/>
            <a:ext cx="1053621" cy="40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85" y="3271010"/>
            <a:ext cx="1028375" cy="36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87" y="4139952"/>
            <a:ext cx="1053620" cy="34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632" y="4976936"/>
            <a:ext cx="10239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736" y="5925446"/>
            <a:ext cx="994520" cy="14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0283" y="6516216"/>
            <a:ext cx="826992" cy="63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418" y="7467600"/>
            <a:ext cx="100885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6493" y="8244409"/>
            <a:ext cx="930782" cy="33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884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2">
            <a:extLst>
              <a:ext uri="{28A0092B-C50C-407E-A947-70E740481C1C}">
                <a14:useLocalDpi xmlns:a14="http://schemas.microsoft.com/office/drawing/2010/main" val="0"/>
              </a:ext>
            </a:extLst>
          </a:blip>
          <a:srcRect l="219" t="30781" r="1359" b="49045"/>
          <a:stretch/>
        </p:blipFill>
        <p:spPr bwMode="auto">
          <a:xfrm>
            <a:off x="0" y="-2644"/>
            <a:ext cx="6858000" cy="104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016596888"/>
              </p:ext>
            </p:extLst>
          </p:nvPr>
        </p:nvGraphicFramePr>
        <p:xfrm>
          <a:off x="116632" y="1181822"/>
          <a:ext cx="6624736" cy="7696666"/>
        </p:xfrm>
        <a:graphic>
          <a:graphicData uri="http://schemas.openxmlformats.org/drawingml/2006/table">
            <a:tbl>
              <a:tblPr>
                <a:tableStyleId>{B301B821-A1FF-4177-AEE7-76D212191A09}</a:tableStyleId>
              </a:tblPr>
              <a:tblGrid>
                <a:gridCol w="144016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2016224">
                  <a:extLst>
                    <a:ext uri="{9D8B030D-6E8A-4147-A177-3AD203B41FA5}">
                      <a16:colId xmlns:a16="http://schemas.microsoft.com/office/drawing/2014/main" val="20004"/>
                    </a:ext>
                  </a:extLst>
                </a:gridCol>
              </a:tblGrid>
              <a:tr h="174605">
                <a:tc>
                  <a:txBody>
                    <a:bodyPr/>
                    <a:lstStyle/>
                    <a:p>
                      <a:pPr algn="ctr" fontAlgn="b"/>
                      <a:r>
                        <a:rPr lang="es-ES" sz="1000" b="0" i="0" u="none" strike="noStrike" dirty="0">
                          <a:solidFill>
                            <a:schemeClr val="bg1"/>
                          </a:solidFill>
                          <a:effectLst/>
                          <a:latin typeface="Kozuka Gothic Pro L" pitchFamily="34" charset="-128"/>
                          <a:ea typeface="Kozuka Gothic Pro L" pitchFamily="34" charset="-128"/>
                        </a:rPr>
                        <a:t>Company</a:t>
                      </a:r>
                    </a:p>
                  </a:txBody>
                  <a:tcPr marL="826" marR="826" marT="826" marB="0">
                    <a:solidFill>
                      <a:schemeClr val="tx2">
                        <a:lumMod val="75000"/>
                      </a:schemeClr>
                    </a:solidFill>
                  </a:tcPr>
                </a:tc>
                <a:tc>
                  <a:txBody>
                    <a:bodyPr/>
                    <a:lstStyle/>
                    <a:p>
                      <a:pPr algn="ctr" fontAlgn="b"/>
                      <a:r>
                        <a:rPr lang="en-US" sz="800" u="none" strike="noStrike" dirty="0">
                          <a:solidFill>
                            <a:schemeClr val="bg1"/>
                          </a:solidFill>
                          <a:effectLst/>
                          <a:latin typeface="Kozuka Gothic Pro L" pitchFamily="34" charset="-128"/>
                          <a:ea typeface="Kozuka Gothic Pro L" pitchFamily="34" charset="-128"/>
                        </a:rPr>
                        <a:t>Contact person</a:t>
                      </a:r>
                      <a:endParaRPr lang="en-US" sz="8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tc>
                  <a:txBody>
                    <a:bodyPr/>
                    <a:lstStyle/>
                    <a:p>
                      <a:pPr algn="ctr" fontAlgn="b"/>
                      <a:r>
                        <a:rPr lang="es-ES" sz="800" u="none" strike="noStrike" dirty="0">
                          <a:solidFill>
                            <a:schemeClr val="bg1"/>
                          </a:solidFill>
                          <a:effectLst/>
                          <a:latin typeface="Kozuka Gothic Pro L" pitchFamily="34" charset="-128"/>
                          <a:ea typeface="Kozuka Gothic Pro L" pitchFamily="34" charset="-128"/>
                        </a:rPr>
                        <a:t>Email and </a:t>
                      </a:r>
                    </a:p>
                    <a:p>
                      <a:pPr algn="ctr" fontAlgn="b"/>
                      <a:r>
                        <a:rPr lang="es-ES" sz="800" u="none" strike="noStrike" dirty="0" err="1">
                          <a:solidFill>
                            <a:schemeClr val="bg1"/>
                          </a:solidFill>
                          <a:effectLst/>
                          <a:latin typeface="Kozuka Gothic Pro L" pitchFamily="34" charset="-128"/>
                          <a:ea typeface="Kozuka Gothic Pro L" pitchFamily="34" charset="-128"/>
                        </a:rPr>
                        <a:t>telephone</a:t>
                      </a:r>
                      <a:r>
                        <a:rPr lang="es-ES" sz="800" u="none" strike="noStrike" dirty="0">
                          <a:solidFill>
                            <a:schemeClr val="bg1"/>
                          </a:solidFill>
                          <a:effectLst/>
                          <a:latin typeface="Kozuka Gothic Pro L" pitchFamily="34" charset="-128"/>
                          <a:ea typeface="Kozuka Gothic Pro L" pitchFamily="34" charset="-128"/>
                        </a:rPr>
                        <a:t> </a:t>
                      </a:r>
                      <a:r>
                        <a:rPr lang="es-ES" sz="800" u="none" strike="noStrike" dirty="0" err="1">
                          <a:solidFill>
                            <a:schemeClr val="bg1"/>
                          </a:solidFill>
                          <a:effectLst/>
                          <a:latin typeface="Kozuka Gothic Pro L" pitchFamily="34" charset="-128"/>
                          <a:ea typeface="Kozuka Gothic Pro L" pitchFamily="34" charset="-128"/>
                        </a:rPr>
                        <a:t>number</a:t>
                      </a:r>
                      <a:endParaRPr lang="es-ES" sz="8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tc>
                  <a:txBody>
                    <a:bodyPr/>
                    <a:lstStyle/>
                    <a:p>
                      <a:pPr algn="ctr" fontAlgn="b"/>
                      <a:r>
                        <a:rPr lang="en-US" sz="800" u="none" strike="noStrike" dirty="0">
                          <a:solidFill>
                            <a:schemeClr val="bg1"/>
                          </a:solidFill>
                          <a:effectLst/>
                          <a:latin typeface="Kozuka Gothic Pro L" pitchFamily="34" charset="-128"/>
                          <a:ea typeface="Kozuka Gothic Pro L" pitchFamily="34" charset="-128"/>
                        </a:rPr>
                        <a:t>scientific field</a:t>
                      </a:r>
                      <a:endParaRPr lang="en-US" sz="8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tc>
                  <a:txBody>
                    <a:bodyPr/>
                    <a:lstStyle/>
                    <a:p>
                      <a:pPr algn="ctr" fontAlgn="b"/>
                      <a:r>
                        <a:rPr lang="en-US" sz="700" u="none" strike="noStrike" dirty="0">
                          <a:solidFill>
                            <a:schemeClr val="bg1"/>
                          </a:solidFill>
                          <a:effectLst/>
                          <a:latin typeface="Kozuka Gothic Pro L" pitchFamily="34" charset="-128"/>
                          <a:ea typeface="Kozuka Gothic Pro L" pitchFamily="34" charset="-128"/>
                        </a:rPr>
                        <a:t>Pathologies of interest</a:t>
                      </a:r>
                      <a:endParaRPr lang="en-US" sz="7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extLst>
                  <a:ext uri="{0D108BD9-81ED-4DB2-BD59-A6C34878D82A}">
                    <a16:rowId xmlns:a16="http://schemas.microsoft.com/office/drawing/2014/main" val="10000"/>
                  </a:ext>
                </a:extLst>
              </a:tr>
              <a:tr h="828000">
                <a:tc>
                  <a:txBody>
                    <a:bodyPr/>
                    <a:lstStyle/>
                    <a:p>
                      <a:pPr algn="l" fontAlgn="b"/>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n-US" sz="900" b="0" i="0" u="none" strike="noStrike" dirty="0">
                          <a:solidFill>
                            <a:srgbClr val="000000"/>
                          </a:solidFill>
                          <a:effectLst/>
                          <a:latin typeface="Kozuka Gothic Pro L" pitchFamily="34" charset="-128"/>
                          <a:ea typeface="Kozuka Gothic Pro L" pitchFamily="34" charset="-128"/>
                        </a:rPr>
                        <a:t>Nil Roy </a:t>
                      </a:r>
                    </a:p>
                  </a:txBody>
                  <a:tcPr marL="826" marR="826" marT="826" marB="0" anchor="ctr"/>
                </a:tc>
                <a:tc>
                  <a:txBody>
                    <a:bodyPr/>
                    <a:lstStyle/>
                    <a:p>
                      <a:pPr algn="l" fontAlgn="b"/>
                      <a:endParaRPr lang="es-ES" sz="9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s-ES" sz="9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s-ES" sz="9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1"/>
                  </a:ext>
                </a:extLst>
              </a:tr>
              <a:tr h="828000">
                <a:tc>
                  <a:txBody>
                    <a:bodyPr/>
                    <a:lstStyle/>
                    <a:p>
                      <a:pPr algn="l" fontAlgn="b"/>
                      <a:endParaRPr lang="es-ES" sz="800" b="1" u="none" strike="noStrike" dirty="0">
                        <a:effectLst/>
                        <a:latin typeface="Kozuka Gothic Pro L" pitchFamily="34" charset="-128"/>
                        <a:ea typeface="Kozuka Gothic Pro L" pitchFamily="34" charset="-128"/>
                      </a:endParaRPr>
                    </a:p>
                  </a:txBody>
                  <a:tcPr marL="826" marR="826" marT="826" marB="0" anchor="b"/>
                </a:tc>
                <a:tc>
                  <a:txBody>
                    <a:bodyPr/>
                    <a:lstStyle/>
                    <a:p>
                      <a:pPr algn="l" fontAlgn="b"/>
                      <a:r>
                        <a:rPr lang="en-US" sz="900" b="0" i="0" u="none" strike="noStrike" dirty="0">
                          <a:solidFill>
                            <a:srgbClr val="000000"/>
                          </a:solidFill>
                          <a:effectLst/>
                          <a:latin typeface="Kozuka Gothic Pro L" pitchFamily="34" charset="-128"/>
                          <a:ea typeface="Kozuka Gothic Pro L" pitchFamily="34" charset="-128"/>
                        </a:rPr>
                        <a:t>Keith</a:t>
                      </a:r>
                      <a:r>
                        <a:rPr lang="en-US" sz="900" b="0" i="0" u="none" strike="noStrike" baseline="0" dirty="0">
                          <a:solidFill>
                            <a:srgbClr val="000000"/>
                          </a:solidFill>
                          <a:effectLst/>
                          <a:latin typeface="Kozuka Gothic Pro L" pitchFamily="34" charset="-128"/>
                          <a:ea typeface="Kozuka Gothic Pro L" pitchFamily="34" charset="-128"/>
                        </a:rPr>
                        <a:t> </a:t>
                      </a:r>
                      <a:r>
                        <a:rPr lang="en-US" sz="900" b="0" i="0" u="none" strike="noStrike" dirty="0">
                          <a:solidFill>
                            <a:srgbClr val="000000"/>
                          </a:solidFill>
                          <a:effectLst/>
                          <a:latin typeface="Kozuka Gothic Pro L" pitchFamily="34" charset="-128"/>
                          <a:ea typeface="Kozuka Gothic Pro L" pitchFamily="34" charset="-128"/>
                        </a:rPr>
                        <a:t>Ward</a:t>
                      </a:r>
                    </a:p>
                  </a:txBody>
                  <a:tcPr marL="826" marR="826" marT="826" marB="0" anchor="ctr"/>
                </a:tc>
                <a:tc>
                  <a:txBody>
                    <a:bodyPr/>
                    <a:lstStyle/>
                    <a:p>
                      <a:pPr algn="l" fontAlgn="b"/>
                      <a:r>
                        <a:rPr lang="es-ES" sz="900" b="0" i="0" u="none" strike="noStrike" dirty="0">
                          <a:solidFill>
                            <a:srgbClr val="000000"/>
                          </a:solidFill>
                          <a:effectLst/>
                          <a:latin typeface="Kozuka Gothic Pro L" pitchFamily="34" charset="-128"/>
                          <a:ea typeface="Kozuka Gothic Pro L" pitchFamily="34" charset="-128"/>
                        </a:rPr>
                        <a:t>keith.ward@kuriatx.com</a:t>
                      </a:r>
                    </a:p>
                  </a:txBody>
                  <a:tcPr marL="826" marR="826" marT="826" marB="0" anchor="ctr"/>
                </a:tc>
                <a:tc>
                  <a:txBody>
                    <a:bodyPr/>
                    <a:lstStyle/>
                    <a:p>
                      <a:pPr algn="l" fontAlgn="b"/>
                      <a:endParaRPr lang="en-US" sz="9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s-ES" sz="9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2"/>
                  </a:ext>
                </a:extLst>
              </a:tr>
              <a:tr h="828000">
                <a:tc>
                  <a:txBody>
                    <a:bodyPr/>
                    <a:lstStyle/>
                    <a:p>
                      <a:pPr algn="l" fontAlgn="b"/>
                      <a:r>
                        <a:rPr lang="es-ES" sz="800" b="1" i="0" u="none" strike="noStrike" dirty="0">
                          <a:solidFill>
                            <a:srgbClr val="000000"/>
                          </a:solidFill>
                          <a:effectLst/>
                          <a:latin typeface="Kozuka Gothic Pro L" pitchFamily="34" charset="-128"/>
                          <a:ea typeface="Kozuka Gothic Pro L" pitchFamily="34" charset="-128"/>
                        </a:rPr>
                        <a:t>USA</a:t>
                      </a:r>
                    </a:p>
                  </a:txBody>
                  <a:tcPr marL="826" marR="826" marT="826" marB="0" anchor="b"/>
                </a:tc>
                <a:tc>
                  <a:txBody>
                    <a:bodyPr/>
                    <a:lstStyle/>
                    <a:p>
                      <a:pPr algn="l" fontAlgn="b"/>
                      <a:r>
                        <a:rPr lang="en-US" sz="900" b="0" i="0" u="none" strike="noStrike" dirty="0">
                          <a:solidFill>
                            <a:srgbClr val="000000"/>
                          </a:solidFill>
                          <a:effectLst/>
                          <a:latin typeface="Kozuka Gothic Pro L" pitchFamily="34" charset="-128"/>
                          <a:ea typeface="Kozuka Gothic Pro L" pitchFamily="34" charset="-128"/>
                        </a:rPr>
                        <a:t>Anil Goyal</a:t>
                      </a:r>
                    </a:p>
                  </a:txBody>
                  <a:tcPr marL="826" marR="826" marT="826" marB="0" anchor="ctr"/>
                </a:tc>
                <a:tc>
                  <a:txBody>
                    <a:bodyPr/>
                    <a:lstStyle/>
                    <a:p>
                      <a:pPr algn="ctr" fontAlgn="b"/>
                      <a:r>
                        <a:rPr lang="es-ES" sz="900" b="0" i="0" u="none" strike="noStrike" dirty="0">
                          <a:solidFill>
                            <a:srgbClr val="000000"/>
                          </a:solidFill>
                          <a:effectLst/>
                          <a:latin typeface="Kozuka Gothic Pro L" pitchFamily="34" charset="-128"/>
                          <a:ea typeface="Kozuka Gothic Pro L" pitchFamily="34" charset="-128"/>
                        </a:rPr>
                        <a:t>anil@immventionthera.com</a:t>
                      </a:r>
                    </a:p>
                    <a:p>
                      <a:pPr algn="ctr" fontAlgn="b"/>
                      <a:endParaRPr lang="es-ES" sz="900" b="0" i="0" u="none" strike="noStrike" dirty="0">
                        <a:solidFill>
                          <a:srgbClr val="000000"/>
                        </a:solidFill>
                        <a:effectLst/>
                        <a:latin typeface="Kozuka Gothic Pro L" pitchFamily="34" charset="-128"/>
                        <a:ea typeface="Kozuka Gothic Pro L" pitchFamily="34" charset="-128"/>
                      </a:endParaRPr>
                    </a:p>
                    <a:p>
                      <a:pPr algn="ctr" fontAlgn="b"/>
                      <a:r>
                        <a:rPr lang="es-ES" sz="900" b="0" i="0" u="none" strike="noStrike" dirty="0">
                          <a:solidFill>
                            <a:srgbClr val="000000"/>
                          </a:solidFill>
                          <a:effectLst/>
                          <a:latin typeface="Kozuka Gothic Pro L" pitchFamily="34" charset="-128"/>
                          <a:ea typeface="Kozuka Gothic Pro L" pitchFamily="34" charset="-128"/>
                        </a:rPr>
                        <a:t> https://vtvtherapeutics.com/pipeline/</a:t>
                      </a:r>
                    </a:p>
                    <a:p>
                      <a:pPr algn="ctr" fontAlgn="b"/>
                      <a:endParaRPr lang="es-ES" sz="9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ctr" fontAlgn="b"/>
                      <a:r>
                        <a:rPr lang="en-US" sz="900" b="0" i="0" u="none" strike="noStrike" dirty="0">
                          <a:solidFill>
                            <a:srgbClr val="000000"/>
                          </a:solidFill>
                          <a:effectLst/>
                          <a:latin typeface="Kozuka Gothic Pro L" pitchFamily="34" charset="-128"/>
                          <a:ea typeface="Kozuka Gothic Pro L" pitchFamily="34" charset="-128"/>
                        </a:rPr>
                        <a:t>Nrf2 activation induced by Bach1 inhibitors</a:t>
                      </a:r>
                    </a:p>
                  </a:txBody>
                  <a:tcPr marL="826" marR="826" marT="826" marB="0" anchor="ctr"/>
                </a:tc>
                <a:tc>
                  <a:txBody>
                    <a:bodyPr/>
                    <a:lstStyle/>
                    <a:p>
                      <a:pPr algn="ctr" fontAlgn="b"/>
                      <a:r>
                        <a:rPr lang="en-US" sz="900" b="0" i="0" u="none" strike="noStrike" dirty="0">
                          <a:solidFill>
                            <a:srgbClr val="000000"/>
                          </a:solidFill>
                          <a:effectLst/>
                          <a:latin typeface="Kozuka Gothic Pro L" pitchFamily="34" charset="-128"/>
                          <a:ea typeface="Kozuka Gothic Pro L" pitchFamily="34" charset="-128"/>
                        </a:rPr>
                        <a:t>Chronic</a:t>
                      </a:r>
                      <a:r>
                        <a:rPr lang="en-US" sz="900" b="0" i="0" u="none" strike="noStrike" baseline="0" dirty="0">
                          <a:solidFill>
                            <a:srgbClr val="000000"/>
                          </a:solidFill>
                          <a:effectLst/>
                          <a:latin typeface="Kozuka Gothic Pro L" pitchFamily="34" charset="-128"/>
                          <a:ea typeface="Kozuka Gothic Pro L" pitchFamily="34" charset="-128"/>
                        </a:rPr>
                        <a:t>  Kidney</a:t>
                      </a:r>
                      <a:r>
                        <a:rPr lang="en-US" sz="900" b="0" i="0" u="none" strike="noStrike" dirty="0">
                          <a:solidFill>
                            <a:srgbClr val="000000"/>
                          </a:solidFill>
                          <a:effectLst/>
                          <a:latin typeface="Kozuka Gothic Pro L" pitchFamily="34" charset="-128"/>
                          <a:ea typeface="Kozuka Gothic Pro L" pitchFamily="34" charset="-128"/>
                        </a:rPr>
                        <a:t> diseases</a:t>
                      </a:r>
                    </a:p>
                  </a:txBody>
                  <a:tcPr marL="826" marR="826" marT="826" marB="0" anchor="ctr"/>
                </a:tc>
                <a:extLst>
                  <a:ext uri="{0D108BD9-81ED-4DB2-BD59-A6C34878D82A}">
                    <a16:rowId xmlns:a16="http://schemas.microsoft.com/office/drawing/2014/main" val="10003"/>
                  </a:ext>
                </a:extLst>
              </a:tr>
              <a:tr h="82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ES" sz="800" b="1" u="none" strike="noStrike" dirty="0">
                        <a:effectLst/>
                        <a:latin typeface="Kozuka Gothic Pro L" pitchFamily="34" charset="-128"/>
                        <a:ea typeface="Kozuka Gothic Pro L" pitchFamily="34" charset="-128"/>
                      </a:endParaRPr>
                    </a:p>
                  </a:txBody>
                  <a:tcPr marL="826" marR="826" marT="826" marB="0" anchor="b"/>
                </a:tc>
                <a:tc>
                  <a:txBody>
                    <a:bodyPr/>
                    <a:lstStyle/>
                    <a:p>
                      <a:pPr algn="l" fontAlgn="b"/>
                      <a:r>
                        <a:rPr lang="es-ES" sz="1000" b="0" i="0" u="none" strike="noStrike" dirty="0">
                          <a:solidFill>
                            <a:srgbClr val="000000"/>
                          </a:solidFill>
                          <a:effectLst/>
                          <a:latin typeface="Kozuka Gothic Pro L" pitchFamily="34" charset="-128"/>
                          <a:ea typeface="Kozuka Gothic Pro L" pitchFamily="34" charset="-128"/>
                        </a:rPr>
                        <a:t>Harry Van </a:t>
                      </a:r>
                      <a:r>
                        <a:rPr lang="es-ES" sz="1000" b="0" i="0" u="none" strike="noStrike" dirty="0" err="1">
                          <a:solidFill>
                            <a:srgbClr val="000000"/>
                          </a:solidFill>
                          <a:effectLst/>
                          <a:latin typeface="Kozuka Gothic Pro L" pitchFamily="34" charset="-128"/>
                          <a:ea typeface="Kozuka Gothic Pro L" pitchFamily="34" charset="-128"/>
                        </a:rPr>
                        <a:t>Goor</a:t>
                      </a:r>
                      <a:endParaRPr lang="es-ES" sz="10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1000" b="0" i="0" u="none" strike="noStrike" dirty="0">
                          <a:solidFill>
                            <a:srgbClr val="000000"/>
                          </a:solidFill>
                          <a:effectLst/>
                          <a:latin typeface="Kozuka Gothic Pro L" pitchFamily="34" charset="-128"/>
                          <a:ea typeface="Kozuka Gothic Pro L" pitchFamily="34" charset="-128"/>
                        </a:rPr>
                        <a:t>h.van.goor@umcg.nl</a:t>
                      </a:r>
                    </a:p>
                    <a:p>
                      <a:pPr algn="l" fontAlgn="b"/>
                      <a:endParaRPr lang="es-ES" sz="10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ctr" fontAlgn="b"/>
                      <a:r>
                        <a:rPr lang="en-US" sz="1000" b="0" i="0" u="none" strike="noStrike" dirty="0">
                          <a:solidFill>
                            <a:srgbClr val="000000"/>
                          </a:solidFill>
                          <a:effectLst/>
                          <a:latin typeface="Kozuka Gothic Pro L" pitchFamily="34" charset="-128"/>
                          <a:ea typeface="Kozuka Gothic Pro L" pitchFamily="34" charset="-128"/>
                        </a:rPr>
                        <a:t>Use of Thiosulfate Treatment as a Modulator of NRF2: Effect in Cardiac Infarction Patients.</a:t>
                      </a:r>
                    </a:p>
                  </a:txBody>
                  <a:tcPr marL="826" marR="826" marT="826" marB="0" anchor="ctr"/>
                </a:tc>
                <a:tc>
                  <a:txBody>
                    <a:bodyPr/>
                    <a:lstStyle/>
                    <a:p>
                      <a:pPr algn="ctr" fontAlgn="b"/>
                      <a:r>
                        <a:rPr lang="es-ES" sz="1000" b="0" i="0" u="none" strike="noStrike" dirty="0">
                          <a:solidFill>
                            <a:srgbClr val="000000"/>
                          </a:solidFill>
                          <a:effectLst/>
                          <a:latin typeface="Kozuka Gothic Pro L" pitchFamily="34" charset="-128"/>
                          <a:ea typeface="Kozuka Gothic Pro L" pitchFamily="34" charset="-128"/>
                        </a:rPr>
                        <a:t> Cardiovascular deseases</a:t>
                      </a:r>
                    </a:p>
                  </a:txBody>
                  <a:tcPr marL="826" marR="826" marT="826" marB="0" anchor="ctr"/>
                </a:tc>
                <a:extLst>
                  <a:ext uri="{0D108BD9-81ED-4DB2-BD59-A6C34878D82A}">
                    <a16:rowId xmlns:a16="http://schemas.microsoft.com/office/drawing/2014/main" val="10004"/>
                  </a:ext>
                </a:extLst>
              </a:tr>
              <a:tr h="828000">
                <a:tc>
                  <a:txBody>
                    <a:bodyPr/>
                    <a:lstStyle/>
                    <a:p>
                      <a:pPr algn="l" fontAlgn="b"/>
                      <a:endParaRPr lang="pt-BR"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5"/>
                  </a:ext>
                </a:extLst>
              </a:tr>
              <a:tr h="828000">
                <a:tc>
                  <a:txBody>
                    <a:bodyPr/>
                    <a:lstStyle/>
                    <a:p>
                      <a:pPr algn="l" fontAlgn="b"/>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n-U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6"/>
                  </a:ext>
                </a:extLst>
              </a:tr>
              <a:tr h="828000">
                <a:tc>
                  <a:txBody>
                    <a:bodyPr/>
                    <a:lstStyle/>
                    <a:p>
                      <a:pPr algn="l" fontAlgn="b"/>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7"/>
                  </a:ext>
                </a:extLst>
              </a:tr>
              <a:tr h="828000">
                <a:tc>
                  <a:txBody>
                    <a:bodyPr/>
                    <a:lstStyle/>
                    <a:p>
                      <a:pPr algn="l" fontAlgn="b"/>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s-ES" sz="700" b="0" i="0" u="none" strike="noStrike" dirty="0">
                        <a:solidFill>
                          <a:schemeClr val="tx1"/>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8"/>
                  </a:ext>
                </a:extLst>
              </a:tr>
              <a:tr h="828000">
                <a:tc>
                  <a:txBody>
                    <a:bodyPr/>
                    <a:lstStyle/>
                    <a:p>
                      <a:pPr algn="l" fontAlgn="b"/>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9"/>
                  </a:ext>
                </a:extLst>
              </a:tr>
            </a:tbl>
          </a:graphicData>
        </a:graphic>
      </p:graphicFrame>
      <p:sp>
        <p:nvSpPr>
          <p:cNvPr id="2" name="Rectangle 1"/>
          <p:cNvSpPr/>
          <p:nvPr/>
        </p:nvSpPr>
        <p:spPr>
          <a:xfrm>
            <a:off x="-27384" y="-2644"/>
            <a:ext cx="3429000" cy="646331"/>
          </a:xfrm>
          <a:prstGeom prst="rect">
            <a:avLst/>
          </a:prstGeom>
        </p:spPr>
        <p:txBody>
          <a:bodyPr>
            <a:spAutoFit/>
          </a:bodyPr>
          <a:lstStyle/>
          <a:p>
            <a:r>
              <a:rPr lang="en-US" dirty="0">
                <a:solidFill>
                  <a:schemeClr val="bg1"/>
                </a:solidFill>
                <a:latin typeface="Freestyle Script" panose="030804020302050B0404" pitchFamily="66" charset="0"/>
              </a:rPr>
              <a:t>Building bridges between </a:t>
            </a:r>
          </a:p>
          <a:p>
            <a:r>
              <a:rPr lang="en-US" dirty="0">
                <a:solidFill>
                  <a:schemeClr val="bg1"/>
                </a:solidFill>
                <a:latin typeface="Freestyle Script" panose="030804020302050B0404" pitchFamily="66" charset="0"/>
              </a:rPr>
              <a:t>academia and industry </a:t>
            </a:r>
            <a:endParaRPr lang="es-ES" dirty="0">
              <a:solidFill>
                <a:schemeClr val="bg1"/>
              </a:solidFill>
              <a:latin typeface="Freestyle Script" panose="030804020302050B0404" pitchFamily="66" charset="0"/>
            </a:endParaRPr>
          </a:p>
        </p:txBody>
      </p:sp>
      <p:sp>
        <p:nvSpPr>
          <p:cNvPr id="3" name="TextBox 2"/>
          <p:cNvSpPr txBox="1"/>
          <p:nvPr/>
        </p:nvSpPr>
        <p:spPr>
          <a:xfrm>
            <a:off x="0" y="675989"/>
            <a:ext cx="681597" cy="369332"/>
          </a:xfrm>
          <a:prstGeom prst="rect">
            <a:avLst/>
          </a:prstGeom>
          <a:noFill/>
        </p:spPr>
        <p:txBody>
          <a:bodyPr wrap="none" rtlCol="0">
            <a:spAutoFit/>
          </a:bodyPr>
          <a:lstStyle/>
          <a:p>
            <a:r>
              <a:rPr lang="es-ES" dirty="0">
                <a:solidFill>
                  <a:schemeClr val="bg1">
                    <a:lumMod val="65000"/>
                  </a:schemeClr>
                </a:solidFill>
                <a:latin typeface="Kozuka Gothic Pro L" pitchFamily="34" charset="-128"/>
                <a:ea typeface="Kozuka Gothic Pro L" pitchFamily="34" charset="-128"/>
              </a:rPr>
              <a:t>WG4</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40" y="1619672"/>
            <a:ext cx="1080119" cy="32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00" t="33472" r="18518" b="33264"/>
          <a:stretch/>
        </p:blipFill>
        <p:spPr bwMode="auto">
          <a:xfrm>
            <a:off x="188642" y="2465901"/>
            <a:ext cx="1152126" cy="41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203" y="3126905"/>
            <a:ext cx="1119565" cy="64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135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TotalTime>
  <Words>451</Words>
  <Application>Microsoft Office PowerPoint</Application>
  <PresentationFormat>Presentación en pantalla (4:3)</PresentationFormat>
  <Paragraphs>88</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Calibri</vt:lpstr>
      <vt:lpstr>Freestyle Script</vt:lpstr>
      <vt:lpstr>Kozuka Gothic Pro L</vt:lpstr>
      <vt:lpstr>Office Theme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Santiago Cuevas Gonzalez</dc:creator>
  <cp:lastModifiedBy>Antonio Cuadrado Pastor</cp:lastModifiedBy>
  <cp:revision>78</cp:revision>
  <dcterms:created xsi:type="dcterms:W3CDTF">2023-11-28T10:39:44Z</dcterms:created>
  <dcterms:modified xsi:type="dcterms:W3CDTF">2025-10-20T15:20:39Z</dcterms:modified>
</cp:coreProperties>
</file>