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80" autoAdjust="0"/>
  </p:normalViewPr>
  <p:slideViewPr>
    <p:cSldViewPr>
      <p:cViewPr>
        <p:scale>
          <a:sx n="140" d="100"/>
          <a:sy n="140" d="100"/>
        </p:scale>
        <p:origin x="-835" y="107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s-E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ES"/>
          </a:p>
        </p:txBody>
      </p:sp>
      <p:sp>
        <p:nvSpPr>
          <p:cNvPr id="4" name="Date Placeholder 3"/>
          <p:cNvSpPr>
            <a:spLocks noGrp="1"/>
          </p:cNvSpPr>
          <p:nvPr>
            <p:ph type="dt" sz="half" idx="10"/>
          </p:nvPr>
        </p:nvSpPr>
        <p:spPr/>
        <p:txBody>
          <a:bodyPr/>
          <a:lstStyle/>
          <a:p>
            <a:fld id="{A188E147-F766-4B59-879A-207FB40BE1DA}" type="datetimeFigureOut">
              <a:rPr lang="es-ES" smtClean="0"/>
              <a:t>20/10/2025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316633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A188E147-F766-4B59-879A-207FB40BE1DA}" type="datetimeFigureOut">
              <a:rPr lang="es-ES" smtClean="0"/>
              <a:t>20/10/2025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132110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s-E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A188E147-F766-4B59-879A-207FB40BE1DA}" type="datetimeFigureOut">
              <a:rPr lang="es-ES" smtClean="0"/>
              <a:t>20/10/2025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83216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A188E147-F766-4B59-879A-207FB40BE1DA}" type="datetimeFigureOut">
              <a:rPr lang="es-ES" smtClean="0"/>
              <a:t>20/10/2025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222245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s-E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88E147-F766-4B59-879A-207FB40BE1DA}" type="datetimeFigureOut">
              <a:rPr lang="es-ES" smtClean="0"/>
              <a:t>20/10/2025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329307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p:txBody>
          <a:bodyPr/>
          <a:lstStyle/>
          <a:p>
            <a:fld id="{A188E147-F766-4B59-879A-207FB40BE1DA}" type="datetimeFigureOut">
              <a:rPr lang="es-ES" smtClean="0"/>
              <a:t>20/10/2025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191822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E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p:cNvSpPr>
            <a:spLocks noGrp="1"/>
          </p:cNvSpPr>
          <p:nvPr>
            <p:ph type="dt" sz="half" idx="10"/>
          </p:nvPr>
        </p:nvSpPr>
        <p:spPr/>
        <p:txBody>
          <a:bodyPr/>
          <a:lstStyle/>
          <a:p>
            <a:fld id="{A188E147-F766-4B59-879A-207FB40BE1DA}" type="datetimeFigureOut">
              <a:rPr lang="es-ES" smtClean="0"/>
              <a:t>20/10/2025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524295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Date Placeholder 2"/>
          <p:cNvSpPr>
            <a:spLocks noGrp="1"/>
          </p:cNvSpPr>
          <p:nvPr>
            <p:ph type="dt" sz="half" idx="10"/>
          </p:nvPr>
        </p:nvSpPr>
        <p:spPr/>
        <p:txBody>
          <a:bodyPr/>
          <a:lstStyle/>
          <a:p>
            <a:fld id="{A188E147-F766-4B59-879A-207FB40BE1DA}" type="datetimeFigureOut">
              <a:rPr lang="es-ES" smtClean="0"/>
              <a:t>20/10/2025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2275457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8E147-F766-4B59-879A-207FB40BE1DA}" type="datetimeFigureOut">
              <a:rPr lang="es-ES" smtClean="0"/>
              <a:t>20/10/2025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15308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s-E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88E147-F766-4B59-879A-207FB40BE1DA}" type="datetimeFigureOut">
              <a:rPr lang="es-ES" smtClean="0"/>
              <a:t>20/10/2025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280592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s-E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88E147-F766-4B59-879A-207FB40BE1DA}" type="datetimeFigureOut">
              <a:rPr lang="es-ES" smtClean="0"/>
              <a:t>20/10/2025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92509D-4816-44BA-A59A-08CAE5ECF0B9}" type="slidenum">
              <a:rPr lang="es-ES" smtClean="0"/>
              <a:t>‹Nº›</a:t>
            </a:fld>
            <a:endParaRPr lang="es-ES"/>
          </a:p>
        </p:txBody>
      </p:sp>
    </p:spTree>
    <p:extLst>
      <p:ext uri="{BB962C8B-B14F-4D97-AF65-F5344CB8AC3E}">
        <p14:creationId xmlns:p14="http://schemas.microsoft.com/office/powerpoint/2010/main" val="284143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188E147-F766-4B59-879A-207FB40BE1DA}" type="datetimeFigureOut">
              <a:rPr lang="es-ES" smtClean="0"/>
              <a:t>20/10/2025</a:t>
            </a:fld>
            <a:endParaRPr lang="es-E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592509D-4816-44BA-A59A-08CAE5ECF0B9}" type="slidenum">
              <a:rPr lang="es-ES" smtClean="0"/>
              <a:t>‹Nº›</a:t>
            </a:fld>
            <a:endParaRPr lang="es-ES"/>
          </a:p>
        </p:txBody>
      </p:sp>
    </p:spTree>
    <p:extLst>
      <p:ext uri="{BB962C8B-B14F-4D97-AF65-F5344CB8AC3E}">
        <p14:creationId xmlns:p14="http://schemas.microsoft.com/office/powerpoint/2010/main" val="2883683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rotWithShape="1">
          <a:blip r:embed="rId2">
            <a:extLst>
              <a:ext uri="{28A0092B-C50C-407E-A947-70E740481C1C}">
                <a14:useLocalDpi xmlns:a14="http://schemas.microsoft.com/office/drawing/2010/main" val="0"/>
              </a:ext>
            </a:extLst>
          </a:blip>
          <a:srcRect l="219" t="30781" r="1359" b="49045"/>
          <a:stretch/>
        </p:blipFill>
        <p:spPr bwMode="auto">
          <a:xfrm>
            <a:off x="0" y="-2644"/>
            <a:ext cx="6858000" cy="104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547304956"/>
              </p:ext>
            </p:extLst>
          </p:nvPr>
        </p:nvGraphicFramePr>
        <p:xfrm>
          <a:off x="116632" y="1181822"/>
          <a:ext cx="6624736" cy="7696666"/>
        </p:xfrm>
        <a:graphic>
          <a:graphicData uri="http://schemas.openxmlformats.org/drawingml/2006/table">
            <a:tbl>
              <a:tblPr>
                <a:tableStyleId>{B301B821-A1FF-4177-AEE7-76D212191A09}</a:tableStyleId>
              </a:tblPr>
              <a:tblGrid>
                <a:gridCol w="1200848">
                  <a:extLst>
                    <a:ext uri="{9D8B030D-6E8A-4147-A177-3AD203B41FA5}">
                      <a16:colId xmlns:a16="http://schemas.microsoft.com/office/drawing/2014/main" val="20000"/>
                    </a:ext>
                  </a:extLst>
                </a:gridCol>
                <a:gridCol w="88738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2016224">
                  <a:extLst>
                    <a:ext uri="{9D8B030D-6E8A-4147-A177-3AD203B41FA5}">
                      <a16:colId xmlns:a16="http://schemas.microsoft.com/office/drawing/2014/main" val="20004"/>
                    </a:ext>
                  </a:extLst>
                </a:gridCol>
              </a:tblGrid>
              <a:tr h="174605">
                <a:tc>
                  <a:txBody>
                    <a:bodyPr/>
                    <a:lstStyle/>
                    <a:p>
                      <a:pPr algn="ctr" fontAlgn="b"/>
                      <a:r>
                        <a:rPr lang="es-ES" sz="1000" u="none" strike="noStrike" dirty="0">
                          <a:solidFill>
                            <a:schemeClr val="bg1"/>
                          </a:solidFill>
                          <a:effectLst/>
                          <a:latin typeface="Kozuka Gothic Pro L" pitchFamily="34" charset="-128"/>
                          <a:ea typeface="Kozuka Gothic Pro L" pitchFamily="34" charset="-128"/>
                        </a:rPr>
                        <a:t>Full </a:t>
                      </a:r>
                      <a:r>
                        <a:rPr lang="es-ES" sz="1000" u="none" strike="noStrike" dirty="0" err="1">
                          <a:solidFill>
                            <a:schemeClr val="bg1"/>
                          </a:solidFill>
                          <a:effectLst/>
                          <a:latin typeface="Kozuka Gothic Pro L" pitchFamily="34" charset="-128"/>
                          <a:ea typeface="Kozuka Gothic Pro L" pitchFamily="34" charset="-128"/>
                        </a:rPr>
                        <a:t>name</a:t>
                      </a:r>
                      <a:endParaRPr lang="es-ES" sz="1000" b="0" i="0" u="none" strike="noStrike" dirty="0">
                        <a:solidFill>
                          <a:schemeClr val="bg1"/>
                        </a:solidFill>
                        <a:effectLst/>
                        <a:latin typeface="Kozuka Gothic Pro L" pitchFamily="34" charset="-128"/>
                        <a:ea typeface="Kozuka Gothic Pro L" pitchFamily="34" charset="-128"/>
                      </a:endParaRPr>
                    </a:p>
                  </a:txBody>
                  <a:tcPr marL="826" marR="826" marT="826" marB="0">
                    <a:solidFill>
                      <a:schemeClr val="tx2">
                        <a:lumMod val="75000"/>
                      </a:schemeClr>
                    </a:solidFill>
                  </a:tcPr>
                </a:tc>
                <a:tc>
                  <a:txBody>
                    <a:bodyPr/>
                    <a:lstStyle/>
                    <a:p>
                      <a:pPr algn="ctr" fontAlgn="b"/>
                      <a:r>
                        <a:rPr lang="en-US" sz="800" u="none" strike="noStrike" dirty="0">
                          <a:solidFill>
                            <a:schemeClr val="bg1"/>
                          </a:solidFill>
                          <a:effectLst/>
                          <a:latin typeface="Kozuka Gothic Pro L" pitchFamily="34" charset="-128"/>
                          <a:ea typeface="Kozuka Gothic Pro L" pitchFamily="34" charset="-128"/>
                        </a:rPr>
                        <a:t>Position and Institution </a:t>
                      </a:r>
                      <a:endParaRPr lang="en-US" sz="800" b="0" i="0" u="none" strike="noStrike" dirty="0">
                        <a:solidFill>
                          <a:schemeClr val="bg1"/>
                        </a:solidFill>
                        <a:effectLst/>
                        <a:latin typeface="Kozuka Gothic Pro L" pitchFamily="34" charset="-128"/>
                        <a:ea typeface="Kozuka Gothic Pro L" pitchFamily="34" charset="-128"/>
                      </a:endParaRPr>
                    </a:p>
                  </a:txBody>
                  <a:tcPr marL="826" marR="826" marT="826" marB="0" anchor="ctr">
                    <a:solidFill>
                      <a:schemeClr val="tx2">
                        <a:lumMod val="75000"/>
                      </a:schemeClr>
                    </a:solidFill>
                  </a:tcPr>
                </a:tc>
                <a:tc>
                  <a:txBody>
                    <a:bodyPr/>
                    <a:lstStyle/>
                    <a:p>
                      <a:pPr algn="ctr" fontAlgn="b"/>
                      <a:r>
                        <a:rPr lang="es-ES" sz="800" u="none" strike="noStrike" dirty="0">
                          <a:solidFill>
                            <a:schemeClr val="bg1"/>
                          </a:solidFill>
                          <a:effectLst/>
                          <a:latin typeface="Kozuka Gothic Pro L" pitchFamily="34" charset="-128"/>
                          <a:ea typeface="Kozuka Gothic Pro L" pitchFamily="34" charset="-128"/>
                        </a:rPr>
                        <a:t>Email and </a:t>
                      </a:r>
                    </a:p>
                    <a:p>
                      <a:pPr algn="ctr" fontAlgn="b"/>
                      <a:r>
                        <a:rPr lang="es-ES" sz="800" u="none" strike="noStrike" dirty="0" err="1">
                          <a:solidFill>
                            <a:schemeClr val="bg1"/>
                          </a:solidFill>
                          <a:effectLst/>
                          <a:latin typeface="Kozuka Gothic Pro L" pitchFamily="34" charset="-128"/>
                          <a:ea typeface="Kozuka Gothic Pro L" pitchFamily="34" charset="-128"/>
                        </a:rPr>
                        <a:t>telephone</a:t>
                      </a:r>
                      <a:r>
                        <a:rPr lang="es-ES" sz="800" u="none" strike="noStrike" dirty="0">
                          <a:solidFill>
                            <a:schemeClr val="bg1"/>
                          </a:solidFill>
                          <a:effectLst/>
                          <a:latin typeface="Kozuka Gothic Pro L" pitchFamily="34" charset="-128"/>
                          <a:ea typeface="Kozuka Gothic Pro L" pitchFamily="34" charset="-128"/>
                        </a:rPr>
                        <a:t> </a:t>
                      </a:r>
                      <a:r>
                        <a:rPr lang="es-ES" sz="800" u="none" strike="noStrike" dirty="0" err="1">
                          <a:solidFill>
                            <a:schemeClr val="bg1"/>
                          </a:solidFill>
                          <a:effectLst/>
                          <a:latin typeface="Kozuka Gothic Pro L" pitchFamily="34" charset="-128"/>
                          <a:ea typeface="Kozuka Gothic Pro L" pitchFamily="34" charset="-128"/>
                        </a:rPr>
                        <a:t>number</a:t>
                      </a:r>
                      <a:endParaRPr lang="es-ES" sz="800" b="0" i="0" u="none" strike="noStrike" dirty="0">
                        <a:solidFill>
                          <a:schemeClr val="bg1"/>
                        </a:solidFill>
                        <a:effectLst/>
                        <a:latin typeface="Kozuka Gothic Pro L" pitchFamily="34" charset="-128"/>
                        <a:ea typeface="Kozuka Gothic Pro L" pitchFamily="34" charset="-128"/>
                      </a:endParaRPr>
                    </a:p>
                  </a:txBody>
                  <a:tcPr marL="826" marR="826" marT="826" marB="0" anchor="ctr">
                    <a:solidFill>
                      <a:schemeClr val="tx2">
                        <a:lumMod val="75000"/>
                      </a:schemeClr>
                    </a:solidFill>
                  </a:tcPr>
                </a:tc>
                <a:tc>
                  <a:txBody>
                    <a:bodyPr/>
                    <a:lstStyle/>
                    <a:p>
                      <a:pPr algn="ctr" fontAlgn="b"/>
                      <a:r>
                        <a:rPr lang="en-US" sz="800" u="none" strike="noStrike" dirty="0">
                          <a:solidFill>
                            <a:schemeClr val="bg1"/>
                          </a:solidFill>
                          <a:effectLst/>
                          <a:latin typeface="Kozuka Gothic Pro L" pitchFamily="34" charset="-128"/>
                          <a:ea typeface="Kozuka Gothic Pro L" pitchFamily="34" charset="-128"/>
                        </a:rPr>
                        <a:t>Expertise and the scientific field</a:t>
                      </a:r>
                      <a:endParaRPr lang="en-US" sz="800" b="0" i="0" u="none" strike="noStrike" dirty="0">
                        <a:solidFill>
                          <a:schemeClr val="bg1"/>
                        </a:solidFill>
                        <a:effectLst/>
                        <a:latin typeface="Kozuka Gothic Pro L" pitchFamily="34" charset="-128"/>
                        <a:ea typeface="Kozuka Gothic Pro L" pitchFamily="34" charset="-128"/>
                      </a:endParaRPr>
                    </a:p>
                  </a:txBody>
                  <a:tcPr marL="826" marR="826" marT="826" marB="0" anchor="ctr">
                    <a:solidFill>
                      <a:schemeClr val="tx2">
                        <a:lumMod val="75000"/>
                      </a:schemeClr>
                    </a:solidFill>
                  </a:tcPr>
                </a:tc>
                <a:tc>
                  <a:txBody>
                    <a:bodyPr/>
                    <a:lstStyle/>
                    <a:p>
                      <a:pPr algn="ctr" fontAlgn="b"/>
                      <a:r>
                        <a:rPr lang="en-US" sz="700" u="none" strike="noStrike" dirty="0">
                          <a:solidFill>
                            <a:schemeClr val="bg1"/>
                          </a:solidFill>
                          <a:effectLst/>
                          <a:latin typeface="Kozuka Gothic Pro L" pitchFamily="34" charset="-128"/>
                          <a:ea typeface="Kozuka Gothic Pro L" pitchFamily="34" charset="-128"/>
                        </a:rPr>
                        <a:t>Techniques, animal works or determinations </a:t>
                      </a:r>
                    </a:p>
                    <a:p>
                      <a:pPr algn="ctr" fontAlgn="b"/>
                      <a:r>
                        <a:rPr lang="en-US" sz="700" u="none" strike="noStrike" dirty="0">
                          <a:solidFill>
                            <a:schemeClr val="bg1"/>
                          </a:solidFill>
                          <a:effectLst/>
                          <a:latin typeface="Kozuka Gothic Pro L" pitchFamily="34" charset="-128"/>
                          <a:ea typeface="Kozuka Gothic Pro L" pitchFamily="34" charset="-128"/>
                        </a:rPr>
                        <a:t>for possible collaborations </a:t>
                      </a:r>
                      <a:endParaRPr lang="en-US" sz="700" b="0" i="0" u="none" strike="noStrike" dirty="0">
                        <a:solidFill>
                          <a:schemeClr val="bg1"/>
                        </a:solidFill>
                        <a:effectLst/>
                        <a:latin typeface="Kozuka Gothic Pro L" pitchFamily="34" charset="-128"/>
                        <a:ea typeface="Kozuka Gothic Pro L" pitchFamily="34" charset="-128"/>
                      </a:endParaRPr>
                    </a:p>
                  </a:txBody>
                  <a:tcPr marL="826" marR="826" marT="826" marB="0" anchor="ctr">
                    <a:solidFill>
                      <a:schemeClr val="tx2">
                        <a:lumMod val="75000"/>
                      </a:schemeClr>
                    </a:solidFill>
                  </a:tcPr>
                </a:tc>
                <a:extLst>
                  <a:ext uri="{0D108BD9-81ED-4DB2-BD59-A6C34878D82A}">
                    <a16:rowId xmlns:a16="http://schemas.microsoft.com/office/drawing/2014/main" val="10000"/>
                  </a:ext>
                </a:extLst>
              </a:tr>
              <a:tr h="828000">
                <a:tc>
                  <a:txBody>
                    <a:bodyPr/>
                    <a:lstStyle/>
                    <a:p>
                      <a:pPr algn="l" fontAlgn="b"/>
                      <a:r>
                        <a:rPr lang="es-ES" sz="800" b="1" u="none" strike="noStrike" dirty="0" err="1">
                          <a:effectLst/>
                          <a:latin typeface="Kozuka Gothic Pro L" pitchFamily="34" charset="-128"/>
                          <a:ea typeface="Kozuka Gothic Pro L" pitchFamily="34" charset="-128"/>
                        </a:rPr>
                        <a:t>Gerasimos</a:t>
                      </a:r>
                      <a:r>
                        <a:rPr lang="es-ES" sz="800" b="1" u="none" strike="noStrike" dirty="0">
                          <a:effectLst/>
                          <a:latin typeface="Kozuka Gothic Pro L" pitchFamily="34" charset="-128"/>
                          <a:ea typeface="Kozuka Gothic Pro L" pitchFamily="34" charset="-128"/>
                        </a:rPr>
                        <a:t> </a:t>
                      </a:r>
                    </a:p>
                    <a:p>
                      <a:pPr algn="l" fontAlgn="b"/>
                      <a:r>
                        <a:rPr lang="es-ES" sz="800" b="1" u="none" strike="noStrike" dirty="0">
                          <a:effectLst/>
                          <a:latin typeface="Kozuka Gothic Pro L" pitchFamily="34" charset="-128"/>
                          <a:ea typeface="Kozuka Gothic Pro L" pitchFamily="34" charset="-128"/>
                        </a:rPr>
                        <a:t>SYKIOTIS</a:t>
                      </a:r>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r>
                        <a:rPr lang="en-US" sz="700" b="1" u="none" strike="noStrike" dirty="0">
                          <a:effectLst/>
                          <a:latin typeface="Kozuka Gothic Pro L" pitchFamily="34" charset="-128"/>
                          <a:ea typeface="Kozuka Gothic Pro L" pitchFamily="34" charset="-128"/>
                        </a:rPr>
                        <a:t>Associate Professor </a:t>
                      </a:r>
                      <a:r>
                        <a:rPr lang="en-US" sz="700" u="none" strike="noStrike" dirty="0">
                          <a:effectLst/>
                          <a:latin typeface="Kozuka Gothic Pro L" pitchFamily="34" charset="-128"/>
                          <a:ea typeface="Kozuka Gothic Pro L" pitchFamily="34" charset="-128"/>
                        </a:rPr>
                        <a:t>and Senior Staff Physician, Lausanne University Hospital,</a:t>
                      </a:r>
                    </a:p>
                    <a:p>
                      <a:pPr algn="l" fontAlgn="b"/>
                      <a:r>
                        <a:rPr lang="en-US" sz="700" b="0" i="0" u="none" strike="noStrike" dirty="0">
                          <a:solidFill>
                            <a:srgbClr val="000000"/>
                          </a:solidFill>
                          <a:effectLst/>
                          <a:latin typeface="Kozuka Gothic Pro L" pitchFamily="34" charset="-128"/>
                          <a:ea typeface="Kozuka Gothic Pro L" pitchFamily="34" charset="-128"/>
                        </a:rPr>
                        <a:t>Switzerland</a:t>
                      </a:r>
                    </a:p>
                  </a:txBody>
                  <a:tcPr marL="826" marR="826" marT="826" marB="0" anchor="ctr"/>
                </a:tc>
                <a:tc>
                  <a:txBody>
                    <a:bodyPr/>
                    <a:lstStyle/>
                    <a:p>
                      <a:pPr algn="l" fontAlgn="b"/>
                      <a:r>
                        <a:rPr lang="es-ES" sz="700" u="none" strike="noStrike" dirty="0" err="1">
                          <a:effectLst/>
                          <a:latin typeface="Kozuka Gothic Pro L" pitchFamily="34" charset="-128"/>
                          <a:ea typeface="Kozuka Gothic Pro L" pitchFamily="34" charset="-128"/>
                        </a:rPr>
                        <a:t>gerasimos.sykiotis</a:t>
                      </a:r>
                      <a:r>
                        <a:rPr lang="es-ES" sz="700" u="none" strike="noStrike" dirty="0">
                          <a:effectLst/>
                          <a:latin typeface="Kozuka Gothic Pro L" pitchFamily="34" charset="-128"/>
                          <a:ea typeface="Kozuka Gothic Pro L" pitchFamily="34" charset="-128"/>
                        </a:rPr>
                        <a:t>@</a:t>
                      </a:r>
                    </a:p>
                    <a:p>
                      <a:pPr algn="l" fontAlgn="b"/>
                      <a:r>
                        <a:rPr lang="es-ES" sz="700" u="none" strike="noStrike" dirty="0">
                          <a:effectLst/>
                          <a:latin typeface="Kozuka Gothic Pro L" pitchFamily="34" charset="-128"/>
                          <a:ea typeface="Kozuka Gothic Pro L" pitchFamily="34" charset="-128"/>
                        </a:rPr>
                        <a:t>chuv.ch </a:t>
                      </a:r>
                    </a:p>
                    <a:p>
                      <a:pPr algn="l" fontAlgn="b"/>
                      <a:r>
                        <a:rPr lang="es-ES" sz="700" u="none" strike="noStrike" dirty="0">
                          <a:effectLst/>
                          <a:latin typeface="Kozuka Gothic Pro L" pitchFamily="34" charset="-128"/>
                          <a:ea typeface="Kozuka Gothic Pro L" pitchFamily="34" charset="-128"/>
                        </a:rPr>
                        <a:t>+41 213140606</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err="1">
                          <a:effectLst/>
                          <a:latin typeface="Kozuka Gothic Pro L" pitchFamily="34" charset="-128"/>
                          <a:ea typeface="Kozuka Gothic Pro L" pitchFamily="34" charset="-128"/>
                        </a:rPr>
                        <a:t>Internal</a:t>
                      </a:r>
                      <a:r>
                        <a:rPr lang="es-ES" sz="700" u="none" strike="noStrike" dirty="0">
                          <a:effectLst/>
                          <a:latin typeface="Kozuka Gothic Pro L" pitchFamily="34" charset="-128"/>
                          <a:ea typeface="Kozuka Gothic Pro L" pitchFamily="34" charset="-128"/>
                        </a:rPr>
                        <a:t> medicine, </a:t>
                      </a:r>
                      <a:r>
                        <a:rPr lang="es-ES" sz="700" u="none" strike="noStrike" dirty="0" err="1">
                          <a:effectLst/>
                          <a:latin typeface="Kozuka Gothic Pro L" pitchFamily="34" charset="-128"/>
                          <a:ea typeface="Kozuka Gothic Pro L" pitchFamily="34" charset="-128"/>
                        </a:rPr>
                        <a:t>Endocrinology</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Metabolism</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Autoimmunity</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Thyroid</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diseases</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Parathyroid</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diseases</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Neuroendocrine</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tumors</a:t>
                      </a:r>
                      <a:r>
                        <a:rPr lang="es-ES" sz="700" u="none" strike="noStrike" dirty="0">
                          <a:effectLst/>
                          <a:latin typeface="Kozuka Gothic Pro L" pitchFamily="34" charset="-128"/>
                          <a:ea typeface="Kozuka Gothic Pro L" pitchFamily="34" charset="-128"/>
                        </a:rPr>
                        <a:t>.</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err="1">
                          <a:effectLst/>
                          <a:latin typeface="Kozuka Gothic Pro L" pitchFamily="34" charset="-128"/>
                          <a:ea typeface="Kozuka Gothic Pro L" pitchFamily="34" charset="-128"/>
                        </a:rPr>
                        <a:t>Patient</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samples</a:t>
                      </a:r>
                      <a:r>
                        <a:rPr lang="es-ES" sz="700" u="none" strike="noStrike" dirty="0">
                          <a:effectLst/>
                          <a:latin typeface="Kozuka Gothic Pro L" pitchFamily="34" charset="-128"/>
                          <a:ea typeface="Kozuka Gothic Pro L" pitchFamily="34" charset="-128"/>
                        </a:rPr>
                        <a:t> and data, Nrf2 KO </a:t>
                      </a:r>
                      <a:r>
                        <a:rPr lang="es-ES" sz="700" u="none" strike="noStrike" dirty="0" err="1">
                          <a:effectLst/>
                          <a:latin typeface="Kozuka Gothic Pro L" pitchFamily="34" charset="-128"/>
                          <a:ea typeface="Kozuka Gothic Pro L" pitchFamily="34" charset="-128"/>
                        </a:rPr>
                        <a:t>mice</a:t>
                      </a:r>
                      <a:r>
                        <a:rPr lang="es-ES" sz="700" u="none" strike="noStrike" dirty="0">
                          <a:effectLst/>
                          <a:latin typeface="Kozuka Gothic Pro L" pitchFamily="34" charset="-128"/>
                          <a:ea typeface="Kozuka Gothic Pro L" pitchFamily="34" charset="-128"/>
                        </a:rPr>
                        <a:t>, Keap1 </a:t>
                      </a:r>
                      <a:r>
                        <a:rPr lang="es-ES" sz="700" u="none" strike="noStrike" dirty="0" err="1">
                          <a:effectLst/>
                          <a:latin typeface="Kozuka Gothic Pro L" pitchFamily="34" charset="-128"/>
                          <a:ea typeface="Kozuka Gothic Pro L" pitchFamily="34" charset="-128"/>
                        </a:rPr>
                        <a:t>hypomorphic</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mice</a:t>
                      </a:r>
                      <a:r>
                        <a:rPr lang="es-ES" sz="700" u="none" strike="noStrike" dirty="0">
                          <a:effectLst/>
                          <a:latin typeface="Kozuka Gothic Pro L" pitchFamily="34" charset="-128"/>
                          <a:ea typeface="Kozuka Gothic Pro L" pitchFamily="34" charset="-128"/>
                        </a:rPr>
                        <a:t>.</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1"/>
                  </a:ext>
                </a:extLst>
              </a:tr>
              <a:tr h="828000">
                <a:tc>
                  <a:txBody>
                    <a:bodyPr/>
                    <a:lstStyle/>
                    <a:p>
                      <a:pPr algn="l" fontAlgn="b"/>
                      <a:r>
                        <a:rPr lang="es-ES" sz="800" b="1" u="none" strike="noStrike" dirty="0" err="1">
                          <a:effectLst/>
                          <a:latin typeface="Kozuka Gothic Pro L" pitchFamily="34" charset="-128"/>
                          <a:ea typeface="Kozuka Gothic Pro L" pitchFamily="34" charset="-128"/>
                        </a:rPr>
                        <a:t>Arie</a:t>
                      </a:r>
                      <a:endParaRPr lang="es-ES" sz="800" b="1" u="none" strike="noStrike" dirty="0">
                        <a:effectLst/>
                        <a:latin typeface="Kozuka Gothic Pro L" pitchFamily="34" charset="-128"/>
                        <a:ea typeface="Kozuka Gothic Pro L" pitchFamily="34" charset="-128"/>
                      </a:endParaRPr>
                    </a:p>
                    <a:p>
                      <a:pPr algn="l" fontAlgn="b"/>
                      <a:r>
                        <a:rPr lang="es-ES" sz="800" b="1" u="none" strike="noStrike" dirty="0">
                          <a:effectLst/>
                          <a:latin typeface="Kozuka Gothic Pro L" pitchFamily="34" charset="-128"/>
                          <a:ea typeface="Kozuka Gothic Pro L" pitchFamily="34" charset="-128"/>
                        </a:rPr>
                        <a:t> </a:t>
                      </a:r>
                      <a:r>
                        <a:rPr lang="es-ES" sz="800" b="1" u="none" strike="noStrike" dirty="0" err="1">
                          <a:effectLst/>
                          <a:latin typeface="Kozuka Gothic Pro L" pitchFamily="34" charset="-128"/>
                          <a:ea typeface="Kozuka Gothic Pro L" pitchFamily="34" charset="-128"/>
                        </a:rPr>
                        <a:t>Gruzman</a:t>
                      </a:r>
                      <a:endParaRPr lang="es-ES" sz="800" b="1" u="none" strike="noStrike" dirty="0">
                        <a:effectLst/>
                        <a:latin typeface="Kozuka Gothic Pro L" pitchFamily="34" charset="-128"/>
                        <a:ea typeface="Kozuka Gothic Pro L" pitchFamily="34" charset="-128"/>
                      </a:endParaRPr>
                    </a:p>
                  </a:txBody>
                  <a:tcPr marL="826" marR="826" marT="826" marB="0" anchor="b"/>
                </a:tc>
                <a:tc>
                  <a:txBody>
                    <a:bodyPr/>
                    <a:lstStyle/>
                    <a:p>
                      <a:pPr algn="l" fontAlgn="b"/>
                      <a:r>
                        <a:rPr lang="en-US" sz="700" b="1" u="none" strike="noStrike" dirty="0">
                          <a:effectLst/>
                          <a:latin typeface="Kozuka Gothic Pro L" pitchFamily="34" charset="-128"/>
                          <a:ea typeface="Kozuka Gothic Pro L" pitchFamily="34" charset="-128"/>
                        </a:rPr>
                        <a:t>Professor, </a:t>
                      </a:r>
                      <a:r>
                        <a:rPr lang="en-US" sz="700" u="none" strike="noStrike" dirty="0">
                          <a:effectLst/>
                          <a:latin typeface="Kozuka Gothic Pro L" pitchFamily="34" charset="-128"/>
                          <a:ea typeface="Kozuka Gothic Pro L" pitchFamily="34" charset="-128"/>
                        </a:rPr>
                        <a:t>Dept. of Chemistry, Bar-</a:t>
                      </a:r>
                      <a:r>
                        <a:rPr lang="en-US" sz="700" u="none" strike="noStrike" dirty="0" err="1">
                          <a:effectLst/>
                          <a:latin typeface="Kozuka Gothic Pro L" pitchFamily="34" charset="-128"/>
                          <a:ea typeface="Kozuka Gothic Pro L" pitchFamily="34" charset="-128"/>
                        </a:rPr>
                        <a:t>Ilan</a:t>
                      </a:r>
                      <a:r>
                        <a:rPr lang="en-US" sz="700" u="none" strike="noStrike" dirty="0">
                          <a:effectLst/>
                          <a:latin typeface="Kozuka Gothic Pro L" pitchFamily="34" charset="-128"/>
                          <a:ea typeface="Kozuka Gothic Pro L" pitchFamily="34" charset="-128"/>
                        </a:rPr>
                        <a:t> University, Ramat-</a:t>
                      </a:r>
                      <a:r>
                        <a:rPr lang="en-US" sz="700" u="none" strike="noStrike" dirty="0" err="1">
                          <a:effectLst/>
                          <a:latin typeface="Kozuka Gothic Pro L" pitchFamily="34" charset="-128"/>
                          <a:ea typeface="Kozuka Gothic Pro L" pitchFamily="34" charset="-128"/>
                        </a:rPr>
                        <a:t>Gan</a:t>
                      </a:r>
                      <a:r>
                        <a:rPr lang="en-US" sz="700" u="none" strike="noStrike" dirty="0">
                          <a:effectLst/>
                          <a:latin typeface="Kozuka Gothic Pro L" pitchFamily="34" charset="-128"/>
                          <a:ea typeface="Kozuka Gothic Pro L" pitchFamily="34" charset="-128"/>
                        </a:rPr>
                        <a:t>, Israel</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a:effectLst/>
                          <a:latin typeface="Kozuka Gothic Pro L" pitchFamily="34" charset="-128"/>
                          <a:ea typeface="Kozuka Gothic Pro L" pitchFamily="34" charset="-128"/>
                        </a:rPr>
                        <a:t>gruzmaa@biu.ac.il    </a:t>
                      </a:r>
                    </a:p>
                    <a:p>
                      <a:pPr algn="l" fontAlgn="b"/>
                      <a:r>
                        <a:rPr lang="es-ES" sz="700" u="none" strike="noStrike" dirty="0">
                          <a:effectLst/>
                          <a:latin typeface="Kozuka Gothic Pro L" pitchFamily="34" charset="-128"/>
                          <a:ea typeface="Kozuka Gothic Pro L" pitchFamily="34" charset="-128"/>
                        </a:rPr>
                        <a:t>+972-54-7489041</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Synthetic organic chemistry, Drug discovery, NRF2 activators</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err="1">
                          <a:effectLst/>
                          <a:latin typeface="Kozuka Gothic Pro L" pitchFamily="34" charset="-128"/>
                          <a:ea typeface="Kozuka Gothic Pro L" pitchFamily="34" charset="-128"/>
                        </a:rPr>
                        <a:t>Synthetic</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organic</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chemistry</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2"/>
                  </a:ext>
                </a:extLst>
              </a:tr>
              <a:tr h="828000">
                <a:tc>
                  <a:txBody>
                    <a:bodyPr/>
                    <a:lstStyle/>
                    <a:p>
                      <a:pPr algn="l" fontAlgn="b"/>
                      <a:r>
                        <a:rPr lang="es-ES" sz="800" b="1" u="none" strike="noStrike" dirty="0" err="1">
                          <a:effectLst/>
                          <a:latin typeface="Kozuka Gothic Pro L" pitchFamily="34" charset="-128"/>
                          <a:ea typeface="Kozuka Gothic Pro L" pitchFamily="34" charset="-128"/>
                        </a:rPr>
                        <a:t>Albena</a:t>
                      </a:r>
                      <a:r>
                        <a:rPr lang="es-ES" sz="800" b="1" u="none" strike="noStrike" dirty="0">
                          <a:effectLst/>
                          <a:latin typeface="Kozuka Gothic Pro L" pitchFamily="34" charset="-128"/>
                          <a:ea typeface="Kozuka Gothic Pro L" pitchFamily="34" charset="-128"/>
                        </a:rPr>
                        <a:t> T </a:t>
                      </a:r>
                    </a:p>
                    <a:p>
                      <a:pPr algn="l" fontAlgn="b"/>
                      <a:r>
                        <a:rPr lang="es-ES" sz="800" b="1" u="none" strike="noStrike" dirty="0" err="1">
                          <a:effectLst/>
                          <a:latin typeface="Kozuka Gothic Pro L" pitchFamily="34" charset="-128"/>
                          <a:ea typeface="Kozuka Gothic Pro L" pitchFamily="34" charset="-128"/>
                        </a:rPr>
                        <a:t>Dinkova</a:t>
                      </a:r>
                      <a:r>
                        <a:rPr lang="es-ES" sz="800" b="1" u="none" strike="noStrike" dirty="0">
                          <a:effectLst/>
                          <a:latin typeface="Kozuka Gothic Pro L" pitchFamily="34" charset="-128"/>
                          <a:ea typeface="Kozuka Gothic Pro L" pitchFamily="34" charset="-128"/>
                        </a:rPr>
                        <a:t>-</a:t>
                      </a:r>
                    </a:p>
                    <a:p>
                      <a:pPr algn="l" fontAlgn="b"/>
                      <a:r>
                        <a:rPr lang="es-ES" sz="800" b="1" u="none" strike="noStrike" dirty="0" err="1">
                          <a:effectLst/>
                          <a:latin typeface="Kozuka Gothic Pro L" pitchFamily="34" charset="-128"/>
                          <a:ea typeface="Kozuka Gothic Pro L" pitchFamily="34" charset="-128"/>
                        </a:rPr>
                        <a:t>Kostova</a:t>
                      </a:r>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r>
                        <a:rPr lang="en-US" sz="700" b="1" u="none" strike="noStrike" dirty="0">
                          <a:effectLst/>
                          <a:latin typeface="Kozuka Gothic Pro L" pitchFamily="34" charset="-128"/>
                          <a:ea typeface="Kozuka Gothic Pro L" pitchFamily="34" charset="-128"/>
                        </a:rPr>
                        <a:t>Professor</a:t>
                      </a:r>
                      <a:r>
                        <a:rPr lang="en-US" sz="700" u="none" strike="noStrike" dirty="0">
                          <a:effectLst/>
                          <a:latin typeface="Kozuka Gothic Pro L" pitchFamily="34" charset="-128"/>
                          <a:ea typeface="Kozuka Gothic Pro L" pitchFamily="34" charset="-128"/>
                        </a:rPr>
                        <a:t> of Chemical Biology, University of Dundee School of Medicine, Dundee, United Kingdom</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err="1">
                          <a:effectLst/>
                          <a:latin typeface="Kozuka Gothic Pro L" pitchFamily="34" charset="-128"/>
                          <a:ea typeface="Kozuka Gothic Pro L" pitchFamily="34" charset="-128"/>
                        </a:rPr>
                        <a:t>a.dinkovakostova</a:t>
                      </a:r>
                      <a:r>
                        <a:rPr lang="es-ES" sz="700" u="none" strike="noStrike" dirty="0">
                          <a:effectLst/>
                          <a:latin typeface="Kozuka Gothic Pro L" pitchFamily="34" charset="-128"/>
                          <a:ea typeface="Kozuka Gothic Pro L" pitchFamily="34" charset="-128"/>
                        </a:rPr>
                        <a:t>@</a:t>
                      </a:r>
                    </a:p>
                    <a:p>
                      <a:pPr algn="l" fontAlgn="b"/>
                      <a:r>
                        <a:rPr lang="es-ES" sz="700" u="none" strike="noStrike" dirty="0">
                          <a:effectLst/>
                          <a:latin typeface="Kozuka Gothic Pro L" pitchFamily="34" charset="-128"/>
                          <a:ea typeface="Kozuka Gothic Pro L" pitchFamily="34" charset="-128"/>
                        </a:rPr>
                        <a:t>dundee.ac.uk </a:t>
                      </a:r>
                    </a:p>
                    <a:p>
                      <a:pPr algn="l" fontAlgn="b"/>
                      <a:r>
                        <a:rPr lang="es-ES" sz="700" u="none" strike="noStrike" dirty="0">
                          <a:effectLst/>
                          <a:latin typeface="Kozuka Gothic Pro L" pitchFamily="34" charset="-128"/>
                          <a:ea typeface="Kozuka Gothic Pro L" pitchFamily="34" charset="-128"/>
                        </a:rPr>
                        <a:t>+44 1382 383386</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Interested in the chemistry and pharmacology of Nrf2 activators using cells and animal models.</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Cell-based assays for screening of potential Nrf2 activators based on the enzyme activity of its prototypic target, NQO1</a:t>
                      </a:r>
                      <a:br>
                        <a:rPr lang="en-US" sz="700" u="none" strike="noStrike" dirty="0">
                          <a:effectLst/>
                          <a:latin typeface="Kozuka Gothic Pro L" pitchFamily="34" charset="-128"/>
                          <a:ea typeface="Kozuka Gothic Pro L" pitchFamily="34" charset="-128"/>
                        </a:rPr>
                      </a:br>
                      <a:r>
                        <a:rPr lang="en-US" sz="700" u="none" strike="noStrike" dirty="0">
                          <a:effectLst/>
                          <a:latin typeface="Kozuka Gothic Pro L" pitchFamily="34" charset="-128"/>
                          <a:ea typeface="Kozuka Gothic Pro L" pitchFamily="34" charset="-128"/>
                        </a:rPr>
                        <a:t>CETSA for target engagement of Keap1 in cell lysates, intact cells and animal tissues</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3"/>
                  </a:ext>
                </a:extLst>
              </a:tr>
              <a:tr h="82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800" b="1" u="none" strike="noStrike" dirty="0" err="1">
                          <a:effectLst/>
                          <a:latin typeface="Kozuka Gothic Pro L" pitchFamily="34" charset="-128"/>
                          <a:ea typeface="Kozuka Gothic Pro L" pitchFamily="34" charset="-128"/>
                        </a:rPr>
                        <a:t>Joana</a:t>
                      </a:r>
                      <a:r>
                        <a:rPr lang="es-ES" sz="800" b="1" u="none" strike="noStrike" dirty="0">
                          <a:effectLst/>
                          <a:latin typeface="Kozuka Gothic Pro L" pitchFamily="34" charset="-128"/>
                          <a:ea typeface="Kozuka Gothic Pro L" pitchFamily="34" charset="-128"/>
                        </a:rPr>
                        <a:t> </a:t>
                      </a:r>
                    </a:p>
                    <a:p>
                      <a:pPr marL="0" marR="0" indent="0" algn="l" defTabSz="914400" rtl="0" eaLnBrk="1" fontAlgn="b" latinLnBrk="0" hangingPunct="1">
                        <a:lnSpc>
                          <a:spcPct val="100000"/>
                        </a:lnSpc>
                        <a:spcBef>
                          <a:spcPts val="0"/>
                        </a:spcBef>
                        <a:spcAft>
                          <a:spcPts val="0"/>
                        </a:spcAft>
                        <a:buClrTx/>
                        <a:buSzTx/>
                        <a:buFontTx/>
                        <a:buNone/>
                        <a:tabLst/>
                        <a:defRPr/>
                      </a:pPr>
                      <a:r>
                        <a:rPr lang="es-ES" sz="800" b="1" u="none" strike="noStrike" dirty="0" err="1">
                          <a:effectLst/>
                          <a:latin typeface="Kozuka Gothic Pro L" pitchFamily="34" charset="-128"/>
                          <a:ea typeface="Kozuka Gothic Pro L" pitchFamily="34" charset="-128"/>
                        </a:rPr>
                        <a:t>Loureiro</a:t>
                      </a:r>
                      <a:endParaRPr lang="es-ES" sz="800" b="1" u="none" strike="noStrike" dirty="0">
                        <a:effectLst/>
                        <a:latin typeface="Kozuka Gothic Pro L" pitchFamily="34" charset="-128"/>
                        <a:ea typeface="Kozuka Gothic Pro L" pitchFamily="34" charset="-128"/>
                      </a:endParaRPr>
                    </a:p>
                  </a:txBody>
                  <a:tcPr marL="826" marR="826" marT="826" marB="0" anchor="b"/>
                </a:tc>
                <a:tc>
                  <a:txBody>
                    <a:bodyPr/>
                    <a:lstStyle/>
                    <a:p>
                      <a:pPr algn="l" fontAlgn="b"/>
                      <a:r>
                        <a:rPr lang="en-US" sz="700" b="1" u="none" strike="noStrike" dirty="0">
                          <a:effectLst/>
                          <a:latin typeface="Kozuka Gothic Pro L" pitchFamily="34" charset="-128"/>
                          <a:ea typeface="Kozuka Gothic Pro L" pitchFamily="34" charset="-128"/>
                        </a:rPr>
                        <a:t>Auxiliary Researcher </a:t>
                      </a:r>
                      <a:r>
                        <a:rPr lang="en-US" sz="700" u="none" strike="noStrike" dirty="0">
                          <a:effectLst/>
                          <a:latin typeface="Kozuka Gothic Pro L" pitchFamily="34" charset="-128"/>
                          <a:ea typeface="Kozuka Gothic Pro L" pitchFamily="34" charset="-128"/>
                        </a:rPr>
                        <a:t>and </a:t>
                      </a:r>
                      <a:r>
                        <a:rPr lang="en-US" sz="700" b="0" u="none" strike="noStrike" dirty="0">
                          <a:effectLst/>
                          <a:latin typeface="Kozuka Gothic Pro L" pitchFamily="34" charset="-128"/>
                          <a:ea typeface="Kozuka Gothic Pro L" pitchFamily="34" charset="-128"/>
                        </a:rPr>
                        <a:t>Invited </a:t>
                      </a:r>
                      <a:r>
                        <a:rPr lang="en-US" sz="700" b="1" u="none" strike="noStrike" dirty="0">
                          <a:effectLst/>
                          <a:latin typeface="Kozuka Gothic Pro L" pitchFamily="34" charset="-128"/>
                          <a:ea typeface="Kozuka Gothic Pro L" pitchFamily="34" charset="-128"/>
                        </a:rPr>
                        <a:t>Assistant Professor </a:t>
                      </a:r>
                      <a:r>
                        <a:rPr lang="en-US" sz="700" b="0" i="0" u="none" strike="noStrike" dirty="0">
                          <a:solidFill>
                            <a:srgbClr val="000000"/>
                          </a:solidFill>
                          <a:effectLst/>
                          <a:latin typeface="Kozuka Gothic Pro L" pitchFamily="34" charset="-128"/>
                          <a:ea typeface="Kozuka Gothic Pro L" pitchFamily="34" charset="-128"/>
                        </a:rPr>
                        <a:t>Faculty of Engineering, University of Port</a:t>
                      </a:r>
                    </a:p>
                    <a:p>
                      <a:pPr algn="l" fontAlgn="b"/>
                      <a:r>
                        <a:rPr lang="en-US" sz="700" b="0" i="0" u="none" strike="noStrike" dirty="0">
                          <a:solidFill>
                            <a:srgbClr val="000000"/>
                          </a:solidFill>
                          <a:effectLst/>
                          <a:latin typeface="Kozuka Gothic Pro L" pitchFamily="34" charset="-128"/>
                          <a:ea typeface="Kozuka Gothic Pro L" pitchFamily="34" charset="-128"/>
                        </a:rPr>
                        <a:t>Portugal </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a:effectLst/>
                          <a:latin typeface="Kozuka Gothic Pro L" pitchFamily="34" charset="-128"/>
                          <a:ea typeface="Kozuka Gothic Pro L" pitchFamily="34" charset="-128"/>
                        </a:rPr>
                        <a:t>jasl@fe.up.pt +351910671344</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Production of biocompatible nanoparticles for drug delivery</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err="1">
                          <a:effectLst/>
                          <a:latin typeface="Kozuka Gothic Pro L" pitchFamily="34" charset="-128"/>
                          <a:ea typeface="Kozuka Gothic Pro L" pitchFamily="34" charset="-128"/>
                        </a:rPr>
                        <a:t>Nanoparticles</a:t>
                      </a:r>
                      <a:r>
                        <a:rPr lang="es-ES" sz="700" u="none" strike="noStrike" dirty="0">
                          <a:effectLst/>
                          <a:latin typeface="Kozuka Gothic Pro L" pitchFamily="34" charset="-128"/>
                          <a:ea typeface="Kozuka Gothic Pro L" pitchFamily="34" charset="-128"/>
                        </a:rPr>
                        <a:t> full </a:t>
                      </a:r>
                      <a:r>
                        <a:rPr lang="es-ES" sz="700" u="none" strike="noStrike" dirty="0" err="1">
                          <a:effectLst/>
                          <a:latin typeface="Kozuka Gothic Pro L" pitchFamily="34" charset="-128"/>
                          <a:ea typeface="Kozuka Gothic Pro L" pitchFamily="34" charset="-128"/>
                        </a:rPr>
                        <a:t>characterization</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4"/>
                  </a:ext>
                </a:extLst>
              </a:tr>
              <a:tr h="828000">
                <a:tc>
                  <a:txBody>
                    <a:bodyPr/>
                    <a:lstStyle/>
                    <a:p>
                      <a:pPr algn="l" fontAlgn="b"/>
                      <a:r>
                        <a:rPr lang="pt-BR" sz="800" b="1" u="none" strike="noStrike" dirty="0">
                          <a:effectLst/>
                          <a:latin typeface="Kozuka Gothic Pro L" pitchFamily="34" charset="-128"/>
                          <a:ea typeface="Kozuka Gothic Pro L" pitchFamily="34" charset="-128"/>
                        </a:rPr>
                        <a:t>Marisa </a:t>
                      </a:r>
                    </a:p>
                    <a:p>
                      <a:pPr algn="l" fontAlgn="b"/>
                      <a:r>
                        <a:rPr lang="pt-BR" sz="800" b="1" u="none" strike="noStrike" dirty="0">
                          <a:effectLst/>
                          <a:latin typeface="Kozuka Gothic Pro L" pitchFamily="34" charset="-128"/>
                          <a:ea typeface="Kozuka Gothic Pro L" pitchFamily="34" charset="-128"/>
                        </a:rPr>
                        <a:t>Andreia </a:t>
                      </a:r>
                    </a:p>
                    <a:p>
                      <a:pPr algn="l" fontAlgn="b"/>
                      <a:r>
                        <a:rPr lang="pt-BR" sz="800" b="1" u="none" strike="noStrike" dirty="0">
                          <a:effectLst/>
                          <a:latin typeface="Kozuka Gothic Pro L" pitchFamily="34" charset="-128"/>
                          <a:ea typeface="Kozuka Gothic Pro L" pitchFamily="34" charset="-128"/>
                        </a:rPr>
                        <a:t>Carvalho </a:t>
                      </a:r>
                    </a:p>
                    <a:p>
                      <a:pPr algn="l" fontAlgn="b"/>
                      <a:r>
                        <a:rPr lang="pt-BR" sz="800" b="1" u="none" strike="noStrike" dirty="0">
                          <a:effectLst/>
                          <a:latin typeface="Kozuka Gothic Pro L" pitchFamily="34" charset="-128"/>
                          <a:ea typeface="Kozuka Gothic Pro L" pitchFamily="34" charset="-128"/>
                        </a:rPr>
                        <a:t>de Freitas</a:t>
                      </a:r>
                      <a:endParaRPr lang="pt-BR"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r>
                        <a:rPr lang="en-US" sz="700" b="1" u="none" strike="noStrike" dirty="0">
                          <a:effectLst/>
                          <a:latin typeface="Kozuka Gothic Pro L" pitchFamily="34" charset="-128"/>
                          <a:ea typeface="Kozuka Gothic Pro L" pitchFamily="34" charset="-128"/>
                        </a:rPr>
                        <a:t>Researcher </a:t>
                      </a:r>
                      <a:r>
                        <a:rPr lang="en-US" sz="700" u="none" strike="noStrike" dirty="0">
                          <a:effectLst/>
                          <a:latin typeface="Kozuka Gothic Pro L" pitchFamily="34" charset="-128"/>
                          <a:ea typeface="Kozuka Gothic Pro L" pitchFamily="34" charset="-128"/>
                        </a:rPr>
                        <a:t>at REQUIMTE/Faculty of Pharmacy of University of Porto,</a:t>
                      </a:r>
                    </a:p>
                    <a:p>
                      <a:pPr algn="l" fontAlgn="b"/>
                      <a:r>
                        <a:rPr lang="en-US" sz="700" b="0" i="0" u="none" strike="noStrike" dirty="0">
                          <a:solidFill>
                            <a:srgbClr val="000000"/>
                          </a:solidFill>
                          <a:effectLst/>
                          <a:latin typeface="Kozuka Gothic Pro L" pitchFamily="34" charset="-128"/>
                          <a:ea typeface="Kozuka Gothic Pro L" pitchFamily="34" charset="-128"/>
                        </a:rPr>
                        <a:t>Portugal</a:t>
                      </a:r>
                    </a:p>
                  </a:txBody>
                  <a:tcPr marL="826" marR="826" marT="826" marB="0" anchor="ctr"/>
                </a:tc>
                <a:tc>
                  <a:txBody>
                    <a:bodyPr/>
                    <a:lstStyle/>
                    <a:p>
                      <a:pPr algn="l" fontAlgn="b"/>
                      <a:r>
                        <a:rPr lang="es-ES" sz="700" u="none" strike="noStrike" dirty="0">
                          <a:effectLst/>
                          <a:latin typeface="Kozuka Gothic Pro L" pitchFamily="34" charset="-128"/>
                          <a:ea typeface="Kozuka Gothic Pro L" pitchFamily="34" charset="-128"/>
                        </a:rPr>
                        <a:t>marisafreitas@ff.up.pt</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Biological activities of </a:t>
                      </a:r>
                      <a:r>
                        <a:rPr lang="en-US" sz="700" u="none" strike="noStrike" dirty="0" err="1">
                          <a:effectLst/>
                          <a:latin typeface="Kozuka Gothic Pro L" pitchFamily="34" charset="-128"/>
                          <a:ea typeface="Kozuka Gothic Pro L" pitchFamily="34" charset="-128"/>
                        </a:rPr>
                        <a:t>polypehnols</a:t>
                      </a:r>
                      <a:r>
                        <a:rPr lang="en-US" sz="700" u="none" strike="noStrike" dirty="0">
                          <a:effectLst/>
                          <a:latin typeface="Kozuka Gothic Pro L" pitchFamily="34" charset="-128"/>
                          <a:ea typeface="Kozuka Gothic Pro L" pitchFamily="34" charset="-128"/>
                        </a:rPr>
                        <a:t>, namely their antioxidant, anti-inflammatory and anti-diabetic </a:t>
                      </a:r>
                    </a:p>
                    <a:p>
                      <a:pPr algn="l" fontAlgn="b"/>
                      <a:r>
                        <a:rPr lang="en-US" sz="700" u="none" strike="noStrike" dirty="0">
                          <a:effectLst/>
                          <a:latin typeface="Kozuka Gothic Pro L" pitchFamily="34" charset="-128"/>
                          <a:ea typeface="Kozuka Gothic Pro L" pitchFamily="34" charset="-128"/>
                        </a:rPr>
                        <a:t>activities.</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err="1">
                          <a:effectLst/>
                          <a:latin typeface="Kozuka Gothic Pro L" pitchFamily="34" charset="-128"/>
                          <a:ea typeface="Kozuka Gothic Pro L" pitchFamily="34" charset="-128"/>
                        </a:rPr>
                        <a:t>We</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have</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assays</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related</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with</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antioxidant</a:t>
                      </a:r>
                      <a:r>
                        <a:rPr lang="es-ES" sz="700" u="none" strike="noStrike" dirty="0">
                          <a:effectLst/>
                          <a:latin typeface="Kozuka Gothic Pro L" pitchFamily="34" charset="-128"/>
                          <a:ea typeface="Kozuka Gothic Pro L" pitchFamily="34" charset="-128"/>
                        </a:rPr>
                        <a:t>/anti-</a:t>
                      </a:r>
                      <a:r>
                        <a:rPr lang="es-ES" sz="700" u="none" strike="noStrike" dirty="0" err="1">
                          <a:effectLst/>
                          <a:latin typeface="Kozuka Gothic Pro L" pitchFamily="34" charset="-128"/>
                          <a:ea typeface="Kozuka Gothic Pro L" pitchFamily="34" charset="-128"/>
                        </a:rPr>
                        <a:t>inflammatory</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actvity</a:t>
                      </a:r>
                      <a:r>
                        <a:rPr lang="es-ES" sz="700" u="none" strike="noStrike" dirty="0">
                          <a:effectLst/>
                          <a:latin typeface="Kozuka Gothic Pro L" pitchFamily="34" charset="-128"/>
                          <a:ea typeface="Kozuka Gothic Pro L" pitchFamily="34" charset="-128"/>
                        </a:rPr>
                        <a:t>: </a:t>
                      </a:r>
                      <a:br>
                        <a:rPr lang="es-ES" sz="700" u="none" strike="noStrike" dirty="0">
                          <a:effectLst/>
                          <a:latin typeface="Kozuka Gothic Pro L" pitchFamily="34" charset="-128"/>
                          <a:ea typeface="Kozuka Gothic Pro L" pitchFamily="34" charset="-128"/>
                        </a:rPr>
                      </a:br>
                      <a:r>
                        <a:rPr lang="es-ES" sz="700" u="none" strike="noStrike" dirty="0" err="1">
                          <a:effectLst/>
                          <a:latin typeface="Kozuka Gothic Pro L" pitchFamily="34" charset="-128"/>
                          <a:ea typeface="Kozuka Gothic Pro L" pitchFamily="34" charset="-128"/>
                        </a:rPr>
                        <a:t>Considering</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the</a:t>
                      </a:r>
                      <a:r>
                        <a:rPr lang="es-ES" sz="700" u="none" strike="noStrike" dirty="0">
                          <a:effectLst/>
                          <a:latin typeface="Kozuka Gothic Pro L" pitchFamily="34" charset="-128"/>
                          <a:ea typeface="Kozuka Gothic Pro L" pitchFamily="34" charset="-128"/>
                        </a:rPr>
                        <a:t> anti-</a:t>
                      </a:r>
                      <a:r>
                        <a:rPr lang="es-ES" sz="700" u="none" strike="noStrike" dirty="0" err="1">
                          <a:effectLst/>
                          <a:latin typeface="Kozuka Gothic Pro L" pitchFamily="34" charset="-128"/>
                          <a:ea typeface="Kozuka Gothic Pro L" pitchFamily="34" charset="-128"/>
                        </a:rPr>
                        <a:t>diabetic</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activity</a:t>
                      </a:r>
                      <a:r>
                        <a:rPr lang="es-ES" sz="700" u="none" strike="noStrike" dirty="0">
                          <a:effectLst/>
                          <a:latin typeface="Kozuka Gothic Pro L" pitchFamily="34" charset="-128"/>
                          <a:ea typeface="Kozuka Gothic Pro L" pitchFamily="34" charset="-128"/>
                        </a:rPr>
                        <a:t>:</a:t>
                      </a:r>
                      <a:br>
                        <a:rPr lang="es-ES" sz="700" u="none" strike="noStrike" dirty="0">
                          <a:effectLst/>
                          <a:latin typeface="Kozuka Gothic Pro L" pitchFamily="34" charset="-128"/>
                          <a:ea typeface="Kozuka Gothic Pro L" pitchFamily="34" charset="-128"/>
                        </a:rPr>
                      </a:b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5"/>
                  </a:ext>
                </a:extLst>
              </a:tr>
              <a:tr h="828000">
                <a:tc>
                  <a:txBody>
                    <a:bodyPr/>
                    <a:lstStyle/>
                    <a:p>
                      <a:pPr algn="l" fontAlgn="b"/>
                      <a:r>
                        <a:rPr lang="es-ES" sz="800" b="1" u="none" strike="noStrike" dirty="0">
                          <a:effectLst/>
                          <a:latin typeface="Kozuka Gothic Pro L" pitchFamily="34" charset="-128"/>
                          <a:ea typeface="Kozuka Gothic Pro L" pitchFamily="34" charset="-128"/>
                        </a:rPr>
                        <a:t>Bruno </a:t>
                      </a:r>
                    </a:p>
                    <a:p>
                      <a:pPr algn="l" fontAlgn="b"/>
                      <a:r>
                        <a:rPr lang="es-ES" sz="800" b="1" u="none" strike="noStrike" dirty="0">
                          <a:effectLst/>
                          <a:latin typeface="Kozuka Gothic Pro L" pitchFamily="34" charset="-128"/>
                          <a:ea typeface="Kozuka Gothic Pro L" pitchFamily="34" charset="-128"/>
                        </a:rPr>
                        <a:t>Ramos</a:t>
                      </a:r>
                      <a:r>
                        <a:rPr lang="en-US" sz="800" b="1" u="none" strike="noStrike" dirty="0">
                          <a:effectLst/>
                          <a:latin typeface="Kozuka Gothic Pro L" pitchFamily="34" charset="-128"/>
                          <a:ea typeface="Kozuka Gothic Pro L" pitchFamily="34" charset="-128"/>
                        </a:rPr>
                        <a:t>-</a:t>
                      </a:r>
                      <a:endParaRPr lang="es-ES" sz="800" b="1" u="none" strike="noStrike" dirty="0">
                        <a:effectLst/>
                        <a:latin typeface="Kozuka Gothic Pro L" pitchFamily="34" charset="-128"/>
                        <a:ea typeface="Kozuka Gothic Pro L" pitchFamily="34" charset="-128"/>
                      </a:endParaRPr>
                    </a:p>
                    <a:p>
                      <a:pPr algn="l" fontAlgn="b"/>
                      <a:r>
                        <a:rPr lang="es-ES" sz="800" b="1" u="none" strike="noStrike" dirty="0">
                          <a:effectLst/>
                          <a:latin typeface="Kozuka Gothic Pro L" pitchFamily="34" charset="-128"/>
                          <a:ea typeface="Kozuka Gothic Pro L" pitchFamily="34" charset="-128"/>
                        </a:rPr>
                        <a:t>Molina</a:t>
                      </a:r>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r>
                        <a:rPr lang="en-US" sz="700" b="1" u="none" strike="noStrike" dirty="0">
                          <a:effectLst/>
                          <a:latin typeface="Kozuka Gothic Pro L" pitchFamily="34" charset="-128"/>
                          <a:ea typeface="Kozuka Gothic Pro L" pitchFamily="34" charset="-128"/>
                        </a:rPr>
                        <a:t>Group leader </a:t>
                      </a:r>
                      <a:r>
                        <a:rPr lang="en-US" sz="700" u="none" strike="noStrike" dirty="0">
                          <a:effectLst/>
                          <a:latin typeface="Kozuka Gothic Pro L" pitchFamily="34" charset="-128"/>
                          <a:ea typeface="Kozuka Gothic Pro L" pitchFamily="34" charset="-128"/>
                        </a:rPr>
                        <a:t>of the Obesity, Diabetes and Metabolism lab, Biomedical Research Institute of Murcia (IMIB)</a:t>
                      </a:r>
                    </a:p>
                    <a:p>
                      <a:pPr algn="l" fontAlgn="b"/>
                      <a:r>
                        <a:rPr lang="en-US" sz="700" b="0" i="0" u="none" strike="noStrike" dirty="0">
                          <a:solidFill>
                            <a:srgbClr val="000000"/>
                          </a:solidFill>
                          <a:effectLst/>
                          <a:latin typeface="Kozuka Gothic Pro L" pitchFamily="34" charset="-128"/>
                          <a:ea typeface="Kozuka Gothic Pro L" pitchFamily="34" charset="-128"/>
                        </a:rPr>
                        <a:t>Spain</a:t>
                      </a:r>
                    </a:p>
                  </a:txBody>
                  <a:tcPr marL="826" marR="826" marT="826" marB="0" anchor="ctr"/>
                </a:tc>
                <a:tc>
                  <a:txBody>
                    <a:bodyPr/>
                    <a:lstStyle/>
                    <a:p>
                      <a:pPr algn="l" fontAlgn="b"/>
                      <a:r>
                        <a:rPr lang="es-ES" sz="700" u="none" strike="noStrike" dirty="0">
                          <a:effectLst/>
                          <a:latin typeface="Kozuka Gothic Pro L" pitchFamily="34" charset="-128"/>
                          <a:ea typeface="Kozuka Gothic Pro L" pitchFamily="34" charset="-128"/>
                        </a:rPr>
                        <a:t>bruno.ramos@imib.es +34694447702</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600" u="none" strike="noStrike" dirty="0">
                          <a:effectLst/>
                          <a:latin typeface="Kozuka Gothic Pro L" pitchFamily="34" charset="-128"/>
                          <a:ea typeface="Kozuka Gothic Pro L" pitchFamily="34" charset="-128"/>
                        </a:rPr>
                        <a:t>Obesity and metabolic disorders. </a:t>
                      </a:r>
                    </a:p>
                    <a:p>
                      <a:pPr algn="l" fontAlgn="b"/>
                      <a:r>
                        <a:rPr lang="en-US" sz="600" u="none" strike="noStrike" dirty="0">
                          <a:effectLst/>
                          <a:latin typeface="Kozuka Gothic Pro L" pitchFamily="34" charset="-128"/>
                          <a:ea typeface="Kozuka Gothic Pro L" pitchFamily="34" charset="-128"/>
                        </a:rPr>
                        <a:t>Significant expertise in grant writing, project coordination, and laboratory management. </a:t>
                      </a:r>
                    </a:p>
                    <a:p>
                      <a:pPr algn="l" fontAlgn="b"/>
                      <a:r>
                        <a:rPr lang="en-US" sz="600" u="none" strike="noStrike" dirty="0">
                          <a:effectLst/>
                          <a:latin typeface="Kozuka Gothic Pro L" pitchFamily="34" charset="-128"/>
                          <a:ea typeface="Kozuka Gothic Pro L" pitchFamily="34" charset="-128"/>
                        </a:rPr>
                        <a:t>I am developing new biomarkers and establishing novel in vitro models derived </a:t>
                      </a:r>
                    </a:p>
                    <a:p>
                      <a:pPr algn="l" fontAlgn="b"/>
                      <a:r>
                        <a:rPr lang="en-US" sz="600" u="none" strike="noStrike" dirty="0">
                          <a:effectLst/>
                          <a:latin typeface="Kozuka Gothic Pro L" pitchFamily="34" charset="-128"/>
                          <a:ea typeface="Kozuka Gothic Pro L" pitchFamily="34" charset="-128"/>
                        </a:rPr>
                        <a:t>from liver tissue of MASH patients for pharmacological testing.</a:t>
                      </a:r>
                      <a:endParaRPr lang="en-US" sz="6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err="1">
                          <a:effectLst/>
                          <a:latin typeface="Kozuka Gothic Pro L" pitchFamily="34" charset="-128"/>
                          <a:ea typeface="Kozuka Gothic Pro L" pitchFamily="34" charset="-128"/>
                        </a:rPr>
                        <a:t>Isolation</a:t>
                      </a:r>
                      <a:r>
                        <a:rPr lang="es-ES" sz="700" u="none" strike="noStrike" dirty="0">
                          <a:effectLst/>
                          <a:latin typeface="Kozuka Gothic Pro L" pitchFamily="34" charset="-128"/>
                          <a:ea typeface="Kozuka Gothic Pro L" pitchFamily="34" charset="-128"/>
                        </a:rPr>
                        <a:t>, culture and </a:t>
                      </a:r>
                      <a:r>
                        <a:rPr lang="es-ES" sz="700" u="none" strike="noStrike" dirty="0" err="1">
                          <a:effectLst/>
                          <a:latin typeface="Kozuka Gothic Pro L" pitchFamily="34" charset="-128"/>
                          <a:ea typeface="Kozuka Gothic Pro L" pitchFamily="34" charset="-128"/>
                        </a:rPr>
                        <a:t>differentiation</a:t>
                      </a:r>
                      <a:r>
                        <a:rPr lang="es-ES" sz="700" u="none" strike="noStrike" dirty="0">
                          <a:effectLst/>
                          <a:latin typeface="Kozuka Gothic Pro L" pitchFamily="34" charset="-128"/>
                          <a:ea typeface="Kozuka Gothic Pro L" pitchFamily="34" charset="-128"/>
                        </a:rPr>
                        <a:t> of human </a:t>
                      </a:r>
                      <a:r>
                        <a:rPr lang="es-ES" sz="700" u="none" strike="noStrike" dirty="0" err="1">
                          <a:effectLst/>
                          <a:latin typeface="Kozuka Gothic Pro L" pitchFamily="34" charset="-128"/>
                          <a:ea typeface="Kozuka Gothic Pro L" pitchFamily="34" charset="-128"/>
                        </a:rPr>
                        <a:t>liver</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organoids</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from</a:t>
                      </a:r>
                      <a:r>
                        <a:rPr lang="es-ES" sz="700" u="none" strike="noStrike" dirty="0">
                          <a:effectLst/>
                          <a:latin typeface="Kozuka Gothic Pro L" pitchFamily="34" charset="-128"/>
                          <a:ea typeface="Kozuka Gothic Pro L" pitchFamily="34" charset="-128"/>
                        </a:rPr>
                        <a:t> MASLD/MASH </a:t>
                      </a:r>
                      <a:r>
                        <a:rPr lang="es-ES" sz="700" u="none" strike="noStrike" dirty="0" err="1">
                          <a:effectLst/>
                          <a:latin typeface="Kozuka Gothic Pro L" pitchFamily="34" charset="-128"/>
                          <a:ea typeface="Kozuka Gothic Pro L" pitchFamily="34" charset="-128"/>
                        </a:rPr>
                        <a:t>patients</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Pharmacological</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testing</a:t>
                      </a:r>
                      <a:r>
                        <a:rPr lang="es-ES" sz="700" u="none" strike="noStrike" dirty="0">
                          <a:effectLst/>
                          <a:latin typeface="Kozuka Gothic Pro L" pitchFamily="34" charset="-128"/>
                          <a:ea typeface="Kozuka Gothic Pro L" pitchFamily="34" charset="-128"/>
                        </a:rPr>
                        <a:t> of </a:t>
                      </a:r>
                      <a:r>
                        <a:rPr lang="es-ES" sz="700" u="none" strike="noStrike" dirty="0" err="1">
                          <a:effectLst/>
                          <a:latin typeface="Kozuka Gothic Pro L" pitchFamily="34" charset="-128"/>
                          <a:ea typeface="Kozuka Gothic Pro L" pitchFamily="34" charset="-128"/>
                        </a:rPr>
                        <a:t>candidate</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drugs</a:t>
                      </a:r>
                      <a:r>
                        <a:rPr lang="es-ES" sz="700" u="none" strike="noStrike" dirty="0">
                          <a:effectLst/>
                          <a:latin typeface="Kozuka Gothic Pro L" pitchFamily="34" charset="-128"/>
                          <a:ea typeface="Kozuka Gothic Pro L" pitchFamily="34" charset="-128"/>
                        </a:rPr>
                        <a:t> in </a:t>
                      </a:r>
                      <a:r>
                        <a:rPr lang="es-ES" sz="700" u="none" strike="noStrike" dirty="0" err="1">
                          <a:effectLst/>
                          <a:latin typeface="Kozuka Gothic Pro L" pitchFamily="34" charset="-128"/>
                          <a:ea typeface="Kozuka Gothic Pro L" pitchFamily="34" charset="-128"/>
                        </a:rPr>
                        <a:t>in</a:t>
                      </a:r>
                      <a:r>
                        <a:rPr lang="es-ES" sz="700" u="none" strike="noStrike" dirty="0">
                          <a:effectLst/>
                          <a:latin typeface="Kozuka Gothic Pro L" pitchFamily="34" charset="-128"/>
                          <a:ea typeface="Kozuka Gothic Pro L" pitchFamily="34" charset="-128"/>
                        </a:rPr>
                        <a:t> vitro </a:t>
                      </a:r>
                      <a:r>
                        <a:rPr lang="es-ES" sz="700" u="none" strike="noStrike" dirty="0" err="1">
                          <a:effectLst/>
                          <a:latin typeface="Kozuka Gothic Pro L" pitchFamily="34" charset="-128"/>
                          <a:ea typeface="Kozuka Gothic Pro L" pitchFamily="34" charset="-128"/>
                        </a:rPr>
                        <a:t>models</a:t>
                      </a:r>
                      <a:r>
                        <a:rPr lang="es-ES" sz="700" u="none" strike="noStrike" dirty="0">
                          <a:effectLst/>
                          <a:latin typeface="Kozuka Gothic Pro L" pitchFamily="34" charset="-128"/>
                          <a:ea typeface="Kozuka Gothic Pro L" pitchFamily="34" charset="-128"/>
                        </a:rPr>
                        <a:t> of MASH and fibrosis, </a:t>
                      </a:r>
                      <a:r>
                        <a:rPr lang="es-ES" sz="700" u="none" strike="noStrike" dirty="0" err="1">
                          <a:effectLst/>
                          <a:latin typeface="Kozuka Gothic Pro L" pitchFamily="34" charset="-128"/>
                          <a:ea typeface="Kozuka Gothic Pro L" pitchFamily="34" charset="-128"/>
                        </a:rPr>
                        <a:t>including</a:t>
                      </a:r>
                      <a:r>
                        <a:rPr lang="es-ES" sz="700" u="none" strike="noStrike" dirty="0">
                          <a:effectLst/>
                          <a:latin typeface="Kozuka Gothic Pro L" pitchFamily="34" charset="-128"/>
                          <a:ea typeface="Kozuka Gothic Pro L" pitchFamily="34" charset="-128"/>
                        </a:rPr>
                        <a:t> human </a:t>
                      </a:r>
                      <a:r>
                        <a:rPr lang="es-ES" sz="700" u="none" strike="noStrike" dirty="0" err="1">
                          <a:effectLst/>
                          <a:latin typeface="Kozuka Gothic Pro L" pitchFamily="34" charset="-128"/>
                          <a:ea typeface="Kozuka Gothic Pro L" pitchFamily="34" charset="-128"/>
                        </a:rPr>
                        <a:t>liver</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organoids</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primary</a:t>
                      </a:r>
                      <a:r>
                        <a:rPr lang="es-ES" sz="700" u="none" strike="noStrike" dirty="0">
                          <a:effectLst/>
                          <a:latin typeface="Kozuka Gothic Pro L" pitchFamily="34" charset="-128"/>
                          <a:ea typeface="Kozuka Gothic Pro L" pitchFamily="34" charset="-128"/>
                        </a:rPr>
                        <a:t> human </a:t>
                      </a:r>
                      <a:r>
                        <a:rPr lang="es-ES" sz="700" u="none" strike="noStrike" dirty="0" err="1">
                          <a:effectLst/>
                          <a:latin typeface="Kozuka Gothic Pro L" pitchFamily="34" charset="-128"/>
                          <a:ea typeface="Kozuka Gothic Pro L" pitchFamily="34" charset="-128"/>
                        </a:rPr>
                        <a:t>hepatocytes</a:t>
                      </a:r>
                      <a:r>
                        <a:rPr lang="es-ES" sz="700" u="none" strike="noStrike" dirty="0">
                          <a:effectLst/>
                          <a:latin typeface="Kozuka Gothic Pro L" pitchFamily="34" charset="-128"/>
                          <a:ea typeface="Kozuka Gothic Pro L" pitchFamily="34" charset="-128"/>
                        </a:rPr>
                        <a:t>, and human </a:t>
                      </a:r>
                      <a:r>
                        <a:rPr lang="es-ES" sz="700" u="none" strike="noStrike" dirty="0" err="1">
                          <a:effectLst/>
                          <a:latin typeface="Kozuka Gothic Pro L" pitchFamily="34" charset="-128"/>
                          <a:ea typeface="Kozuka Gothic Pro L" pitchFamily="34" charset="-128"/>
                        </a:rPr>
                        <a:t>hepatocyte</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cell</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lines</a:t>
                      </a:r>
                      <a:r>
                        <a:rPr lang="es-ES" sz="700" u="none" strike="noStrike" dirty="0">
                          <a:effectLst/>
                          <a:latin typeface="Kozuka Gothic Pro L" pitchFamily="34" charset="-128"/>
                          <a:ea typeface="Kozuka Gothic Pro L" pitchFamily="34" charset="-128"/>
                        </a:rPr>
                        <a:t>.</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6"/>
                  </a:ext>
                </a:extLst>
              </a:tr>
              <a:tr h="828000">
                <a:tc>
                  <a:txBody>
                    <a:bodyPr/>
                    <a:lstStyle/>
                    <a:p>
                      <a:pPr algn="l" fontAlgn="b"/>
                      <a:r>
                        <a:rPr lang="es-ES" sz="800" b="1" u="none" strike="noStrike" dirty="0" err="1">
                          <a:effectLst/>
                          <a:latin typeface="Kozuka Gothic Pro L" pitchFamily="34" charset="-128"/>
                          <a:ea typeface="Kozuka Gothic Pro L" pitchFamily="34" charset="-128"/>
                        </a:rPr>
                        <a:t>Murat</a:t>
                      </a:r>
                      <a:r>
                        <a:rPr lang="es-ES" sz="800" b="1" u="none" strike="noStrike" dirty="0">
                          <a:effectLst/>
                          <a:latin typeface="Kozuka Gothic Pro L" pitchFamily="34" charset="-128"/>
                          <a:ea typeface="Kozuka Gothic Pro L" pitchFamily="34" charset="-128"/>
                        </a:rPr>
                        <a:t> </a:t>
                      </a:r>
                    </a:p>
                    <a:p>
                      <a:pPr algn="l" fontAlgn="b"/>
                      <a:r>
                        <a:rPr lang="es-ES" sz="800" b="1" u="none" strike="noStrike" dirty="0" err="1">
                          <a:effectLst/>
                          <a:latin typeface="Kozuka Gothic Pro L" pitchFamily="34" charset="-128"/>
                          <a:ea typeface="Kozuka Gothic Pro L" pitchFamily="34" charset="-128"/>
                        </a:rPr>
                        <a:t>Yılmaz</a:t>
                      </a:r>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r>
                        <a:rPr lang="es-ES" sz="700" b="1" u="none" strike="noStrike" dirty="0" err="1">
                          <a:effectLst/>
                          <a:latin typeface="Kozuka Gothic Pro L" pitchFamily="34" charset="-128"/>
                          <a:ea typeface="Kozuka Gothic Pro L" pitchFamily="34" charset="-128"/>
                        </a:rPr>
                        <a:t>Assistant</a:t>
                      </a:r>
                      <a:r>
                        <a:rPr lang="es-ES" sz="700" b="1" u="none" strike="noStrike" dirty="0">
                          <a:effectLst/>
                          <a:latin typeface="Kozuka Gothic Pro L" pitchFamily="34" charset="-128"/>
                          <a:ea typeface="Kozuka Gothic Pro L" pitchFamily="34" charset="-128"/>
                        </a:rPr>
                        <a:t> </a:t>
                      </a:r>
                      <a:r>
                        <a:rPr lang="es-ES" sz="700" b="1" u="none" strike="noStrike" dirty="0" err="1">
                          <a:effectLst/>
                          <a:latin typeface="Kozuka Gothic Pro L" pitchFamily="34" charset="-128"/>
                          <a:ea typeface="Kozuka Gothic Pro L" pitchFamily="34" charset="-128"/>
                        </a:rPr>
                        <a:t>Professor</a:t>
                      </a:r>
                      <a:r>
                        <a:rPr lang="es-ES" sz="700" b="1" u="none" strike="noStrike" dirty="0">
                          <a:effectLst/>
                          <a:latin typeface="Kozuka Gothic Pro L" pitchFamily="34" charset="-128"/>
                          <a:ea typeface="Kozuka Gothic Pro L" pitchFamily="34" charset="-128"/>
                        </a:rPr>
                        <a:t> </a:t>
                      </a:r>
                      <a:r>
                        <a:rPr lang="es-ES" sz="700" u="none" strike="noStrike" dirty="0">
                          <a:effectLst/>
                          <a:latin typeface="Kozuka Gothic Pro L" pitchFamily="34" charset="-128"/>
                          <a:ea typeface="Kozuka Gothic Pro L" pitchFamily="34" charset="-128"/>
                        </a:rPr>
                        <a:t>Doctor/ </a:t>
                      </a:r>
                      <a:r>
                        <a:rPr lang="es-ES" sz="700" u="none" strike="noStrike" dirty="0" err="1">
                          <a:effectLst/>
                          <a:latin typeface="Kozuka Gothic Pro L" pitchFamily="34" charset="-128"/>
                          <a:ea typeface="Kozuka Gothic Pro L" pitchFamily="34" charset="-128"/>
                        </a:rPr>
                        <a:t>Osmaniye</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Korkut</a:t>
                      </a:r>
                      <a:r>
                        <a:rPr lang="es-ES" sz="700" u="none" strike="noStrike" dirty="0">
                          <a:effectLst/>
                          <a:latin typeface="Kozuka Gothic Pro L" pitchFamily="34" charset="-128"/>
                          <a:ea typeface="Kozuka Gothic Pro L" pitchFamily="34" charset="-128"/>
                        </a:rPr>
                        <a:t> Ata </a:t>
                      </a:r>
                      <a:r>
                        <a:rPr lang="es-ES" sz="700" u="none" strike="noStrike" dirty="0" err="1">
                          <a:effectLst/>
                          <a:latin typeface="Kozuka Gothic Pro L" pitchFamily="34" charset="-128"/>
                          <a:ea typeface="Kozuka Gothic Pro L" pitchFamily="34" charset="-128"/>
                        </a:rPr>
                        <a:t>University</a:t>
                      </a:r>
                      <a:endParaRPr lang="es-ES" sz="700" u="none" strike="noStrike" dirty="0">
                        <a:effectLst/>
                        <a:latin typeface="Kozuka Gothic Pro L" pitchFamily="34" charset="-128"/>
                        <a:ea typeface="Kozuka Gothic Pro L" pitchFamily="34" charset="-128"/>
                      </a:endParaRPr>
                    </a:p>
                    <a:p>
                      <a:pPr algn="l" fontAlgn="b"/>
                      <a:r>
                        <a:rPr lang="es-ES" sz="700" b="0" i="0" u="none" strike="noStrike" dirty="0" err="1">
                          <a:solidFill>
                            <a:srgbClr val="000000"/>
                          </a:solidFill>
                          <a:effectLst/>
                          <a:latin typeface="Kozuka Gothic Pro L" pitchFamily="34" charset="-128"/>
                          <a:ea typeface="Kozuka Gothic Pro L" pitchFamily="34" charset="-128"/>
                        </a:rPr>
                        <a:t>Turkey</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err="1">
                          <a:effectLst/>
                          <a:latin typeface="Kozuka Gothic Pro L" pitchFamily="34" charset="-128"/>
                          <a:ea typeface="Kozuka Gothic Pro L" pitchFamily="34" charset="-128"/>
                        </a:rPr>
                        <a:t>muratyilmaz</a:t>
                      </a:r>
                      <a:r>
                        <a:rPr lang="es-ES" sz="700" u="none" strike="noStrike" dirty="0">
                          <a:effectLst/>
                          <a:latin typeface="Kozuka Gothic Pro L" pitchFamily="34" charset="-128"/>
                          <a:ea typeface="Kozuka Gothic Pro L" pitchFamily="34" charset="-128"/>
                        </a:rPr>
                        <a:t>@</a:t>
                      </a:r>
                    </a:p>
                    <a:p>
                      <a:pPr algn="l" fontAlgn="b"/>
                      <a:r>
                        <a:rPr lang="es-ES" sz="700" u="none" strike="noStrike" dirty="0">
                          <a:effectLst/>
                          <a:latin typeface="Kozuka Gothic Pro L" pitchFamily="34" charset="-128"/>
                          <a:ea typeface="Kozuka Gothic Pro L" pitchFamily="34" charset="-128"/>
                        </a:rPr>
                        <a:t>osmaniye.edu.tr  +905077532911</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I'm a chemical engineer. My research area is wastewater treatment, adsorption, activated carbon </a:t>
                      </a:r>
                      <a:r>
                        <a:rPr lang="en-US" sz="700" u="none" strike="noStrike" dirty="0" err="1">
                          <a:effectLst/>
                          <a:latin typeface="Kozuka Gothic Pro L" pitchFamily="34" charset="-128"/>
                          <a:ea typeface="Kozuka Gothic Pro L" pitchFamily="34" charset="-128"/>
                        </a:rPr>
                        <a:t>prıduction</a:t>
                      </a:r>
                      <a:r>
                        <a:rPr lang="en-US" sz="700" u="none" strike="noStrike" dirty="0">
                          <a:effectLst/>
                          <a:latin typeface="Kozuka Gothic Pro L" pitchFamily="34" charset="-128"/>
                          <a:ea typeface="Kozuka Gothic Pro L" pitchFamily="34" charset="-128"/>
                        </a:rPr>
                        <a:t> from biomass. Heavy metal, dye, drug removal.</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We cannot carry out studies on living things in our laboratory. We work with chemicals.</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7"/>
                  </a:ext>
                </a:extLst>
              </a:tr>
              <a:tr h="828000">
                <a:tc>
                  <a:txBody>
                    <a:bodyPr/>
                    <a:lstStyle/>
                    <a:p>
                      <a:pPr algn="l" fontAlgn="b"/>
                      <a:r>
                        <a:rPr lang="es-ES" sz="800" b="1" u="none" strike="noStrike" dirty="0">
                          <a:effectLst/>
                          <a:latin typeface="Kozuka Gothic Pro L" pitchFamily="34" charset="-128"/>
                          <a:ea typeface="Kozuka Gothic Pro L" pitchFamily="34" charset="-128"/>
                        </a:rPr>
                        <a:t>Eugenia </a:t>
                      </a:r>
                    </a:p>
                    <a:p>
                      <a:pPr algn="l" fontAlgn="b"/>
                      <a:r>
                        <a:rPr lang="es-ES" sz="800" b="1" u="none" strike="noStrike" dirty="0">
                          <a:effectLst/>
                          <a:latin typeface="Kozuka Gothic Pro L" pitchFamily="34" charset="-128"/>
                          <a:ea typeface="Kozuka Gothic Pro L" pitchFamily="34" charset="-128"/>
                        </a:rPr>
                        <a:t>Carvalho</a:t>
                      </a:r>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r>
                        <a:rPr lang="es-ES" sz="700" b="1" u="none" strike="noStrike" dirty="0">
                          <a:effectLst/>
                          <a:latin typeface="Kozuka Gothic Pro L" pitchFamily="34" charset="-128"/>
                          <a:ea typeface="Kozuka Gothic Pro L" pitchFamily="34" charset="-128"/>
                        </a:rPr>
                        <a:t>Principal </a:t>
                      </a:r>
                      <a:r>
                        <a:rPr lang="es-ES" sz="700" b="1" u="none" strike="noStrike" dirty="0" err="1">
                          <a:effectLst/>
                          <a:latin typeface="Kozuka Gothic Pro L" pitchFamily="34" charset="-128"/>
                          <a:ea typeface="Kozuka Gothic Pro L" pitchFamily="34" charset="-128"/>
                        </a:rPr>
                        <a:t>Investigator</a:t>
                      </a:r>
                      <a:endParaRPr lang="es-ES" sz="700" b="1" u="none" strike="noStrike" dirty="0">
                        <a:effectLst/>
                        <a:latin typeface="Kozuka Gothic Pro L" pitchFamily="34" charset="-128"/>
                        <a:ea typeface="Kozuka Gothic Pro L" pitchFamily="34" charset="-128"/>
                      </a:endParaRPr>
                    </a:p>
                    <a:p>
                      <a:pPr algn="l" fontAlgn="b"/>
                      <a:r>
                        <a:rPr lang="en-US" sz="700" b="0" i="0" u="none" strike="noStrike" dirty="0">
                          <a:solidFill>
                            <a:srgbClr val="000000"/>
                          </a:solidFill>
                          <a:effectLst/>
                          <a:latin typeface="Kozuka Gothic Pro L" pitchFamily="34" charset="-128"/>
                          <a:ea typeface="Kozuka Gothic Pro L" pitchFamily="34" charset="-128"/>
                        </a:rPr>
                        <a:t>Center for Neuroscience </a:t>
                      </a:r>
                    </a:p>
                    <a:p>
                      <a:pPr algn="l" fontAlgn="b"/>
                      <a:r>
                        <a:rPr lang="en-US" sz="700" b="0" i="0" u="none" strike="noStrike" dirty="0">
                          <a:solidFill>
                            <a:srgbClr val="000000"/>
                          </a:solidFill>
                          <a:effectLst/>
                          <a:latin typeface="Kozuka Gothic Pro L" pitchFamily="34" charset="-128"/>
                          <a:ea typeface="Kozuka Gothic Pro L" pitchFamily="34" charset="-128"/>
                        </a:rPr>
                        <a:t>and Cell Biology </a:t>
                      </a:r>
                    </a:p>
                    <a:p>
                      <a:pPr algn="l" fontAlgn="b"/>
                      <a:r>
                        <a:rPr lang="en-US" sz="700" b="0" i="0" u="none" strike="noStrike" dirty="0">
                          <a:solidFill>
                            <a:srgbClr val="000000"/>
                          </a:solidFill>
                          <a:effectLst/>
                          <a:latin typeface="Kozuka Gothic Pro L" pitchFamily="34" charset="-128"/>
                          <a:ea typeface="Kozuka Gothic Pro L" pitchFamily="34" charset="-128"/>
                        </a:rPr>
                        <a:t>University of Coimbra Portugal</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b="0" i="0" u="none" strike="noStrike" dirty="0">
                          <a:solidFill>
                            <a:schemeClr val="tx1"/>
                          </a:solidFill>
                          <a:effectLst/>
                          <a:latin typeface="Kozuka Gothic Pro L" pitchFamily="34" charset="-128"/>
                          <a:ea typeface="Kozuka Gothic Pro L" pitchFamily="34" charset="-128"/>
                        </a:rPr>
                        <a:t>ecarvalh@cnc.uc.pt</a:t>
                      </a:r>
                    </a:p>
                    <a:p>
                      <a:pPr algn="l" fontAlgn="b"/>
                      <a:r>
                        <a:rPr lang="es-ES" sz="700" b="0" i="0" u="none" strike="noStrike" dirty="0">
                          <a:solidFill>
                            <a:schemeClr val="tx1"/>
                          </a:solidFill>
                          <a:effectLst/>
                          <a:latin typeface="Kozuka Gothic Pro L" pitchFamily="34" charset="-128"/>
                          <a:ea typeface="Kozuka Gothic Pro L" pitchFamily="34" charset="-128"/>
                        </a:rPr>
                        <a:t>(+351) 239 820 190 </a:t>
                      </a: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Insulin action in cells</a:t>
                      </a:r>
                      <a:r>
                        <a:rPr lang="en-US" sz="700" u="none" strike="noStrike" baseline="0" dirty="0">
                          <a:effectLst/>
                          <a:latin typeface="Kozuka Gothic Pro L" pitchFamily="34" charset="-128"/>
                          <a:ea typeface="Kozuka Gothic Pro L" pitchFamily="34" charset="-128"/>
                        </a:rPr>
                        <a:t> </a:t>
                      </a:r>
                      <a:r>
                        <a:rPr lang="en-US" sz="700" u="none" strike="noStrike" dirty="0">
                          <a:effectLst/>
                          <a:latin typeface="Kozuka Gothic Pro L" pitchFamily="34" charset="-128"/>
                          <a:ea typeface="Kozuka Gothic Pro L" pitchFamily="34" charset="-128"/>
                        </a:rPr>
                        <a:t>and stromal vascular fraction; In vivo metabolism </a:t>
                      </a:r>
                    </a:p>
                    <a:p>
                      <a:pPr algn="l" fontAlgn="b"/>
                      <a:r>
                        <a:rPr lang="en-US" sz="700" u="none" strike="noStrike" dirty="0">
                          <a:effectLst/>
                          <a:latin typeface="Kozuka Gothic Pro L" pitchFamily="34" charset="-128"/>
                          <a:ea typeface="Kozuka Gothic Pro L" pitchFamily="34" charset="-128"/>
                        </a:rPr>
                        <a:t>and immune metabolism.</a:t>
                      </a:r>
                    </a:p>
                    <a:p>
                      <a:pPr algn="l" fontAlgn="b"/>
                      <a:r>
                        <a:rPr lang="en-US" sz="700" u="none" strike="noStrike" dirty="0">
                          <a:effectLst/>
                          <a:latin typeface="Kozuka Gothic Pro L" pitchFamily="34" charset="-128"/>
                          <a:ea typeface="Kozuka Gothic Pro L" pitchFamily="34" charset="-128"/>
                        </a:rPr>
                        <a:t> Mitochondrial OXPHOS in fresh tissues and cells.</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err="1">
                          <a:effectLst/>
                          <a:latin typeface="Kozuka Gothic Pro L" pitchFamily="34" charset="-128"/>
                          <a:ea typeface="Kozuka Gothic Pro L" pitchFamily="34" charset="-128"/>
                        </a:rPr>
                        <a:t>Insulin</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signaling</a:t>
                      </a:r>
                      <a:r>
                        <a:rPr lang="es-ES" sz="700" u="none" strike="noStrike" dirty="0">
                          <a:effectLst/>
                          <a:latin typeface="Kozuka Gothic Pro L" pitchFamily="34" charset="-128"/>
                          <a:ea typeface="Kozuka Gothic Pro L" pitchFamily="34" charset="-128"/>
                        </a:rPr>
                        <a:t> in </a:t>
                      </a:r>
                      <a:r>
                        <a:rPr lang="es-ES" sz="700" u="none" strike="noStrike" dirty="0" err="1">
                          <a:effectLst/>
                          <a:latin typeface="Kozuka Gothic Pro L" pitchFamily="34" charset="-128"/>
                          <a:ea typeface="Kozuka Gothic Pro L" pitchFamily="34" charset="-128"/>
                        </a:rPr>
                        <a:t>isolated</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fresh</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primary</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adipocytes</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or</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explants</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rodent</a:t>
                      </a:r>
                      <a:r>
                        <a:rPr lang="es-ES" sz="700" u="none" strike="noStrike" dirty="0">
                          <a:effectLst/>
                          <a:latin typeface="Kozuka Gothic Pro L" pitchFamily="34" charset="-128"/>
                          <a:ea typeface="Kozuka Gothic Pro L" pitchFamily="34" charset="-128"/>
                        </a:rPr>
                        <a:t>/human); </a:t>
                      </a:r>
                      <a:r>
                        <a:rPr lang="es-ES" sz="700" u="none" strike="noStrike" dirty="0" err="1">
                          <a:effectLst/>
                          <a:latin typeface="Kozuka Gothic Pro L" pitchFamily="34" charset="-128"/>
                          <a:ea typeface="Kozuka Gothic Pro L" pitchFamily="34" charset="-128"/>
                        </a:rPr>
                        <a:t>Mitochondrial</a:t>
                      </a:r>
                      <a:r>
                        <a:rPr lang="es-ES" sz="700" u="none" strike="noStrike" dirty="0">
                          <a:effectLst/>
                          <a:latin typeface="Kozuka Gothic Pro L" pitchFamily="34" charset="-128"/>
                          <a:ea typeface="Kozuka Gothic Pro L" pitchFamily="34" charset="-128"/>
                        </a:rPr>
                        <a:t> OXPHOS; in vivo pre-</a:t>
                      </a:r>
                      <a:r>
                        <a:rPr lang="es-ES" sz="700" u="none" strike="noStrike" dirty="0" err="1">
                          <a:effectLst/>
                          <a:latin typeface="Kozuka Gothic Pro L" pitchFamily="34" charset="-128"/>
                          <a:ea typeface="Kozuka Gothic Pro L" pitchFamily="34" charset="-128"/>
                        </a:rPr>
                        <a:t>clinical</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models</a:t>
                      </a:r>
                      <a:r>
                        <a:rPr lang="es-ES" sz="700" u="none" strike="noStrike" dirty="0">
                          <a:effectLst/>
                          <a:latin typeface="Kozuka Gothic Pro L" pitchFamily="34" charset="-128"/>
                          <a:ea typeface="Kozuka Gothic Pro L" pitchFamily="34" charset="-128"/>
                        </a:rPr>
                        <a:t> of </a:t>
                      </a:r>
                      <a:r>
                        <a:rPr lang="es-ES" sz="700" u="none" strike="noStrike" dirty="0" err="1">
                          <a:effectLst/>
                          <a:latin typeface="Kozuka Gothic Pro L" pitchFamily="34" charset="-128"/>
                          <a:ea typeface="Kozuka Gothic Pro L" pitchFamily="34" charset="-128"/>
                        </a:rPr>
                        <a:t>wound</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healing</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under</a:t>
                      </a:r>
                      <a:r>
                        <a:rPr lang="es-ES" sz="700" u="none" strike="noStrike" dirty="0">
                          <a:effectLst/>
                          <a:latin typeface="Kozuka Gothic Pro L" pitchFamily="34" charset="-128"/>
                          <a:ea typeface="Kozuka Gothic Pro L" pitchFamily="34" charset="-128"/>
                        </a:rPr>
                        <a:t> diabetes </a:t>
                      </a:r>
                      <a:r>
                        <a:rPr lang="es-ES" sz="700" u="none" strike="noStrike" dirty="0" err="1">
                          <a:effectLst/>
                          <a:latin typeface="Kozuka Gothic Pro L" pitchFamily="34" charset="-128"/>
                          <a:ea typeface="Kozuka Gothic Pro L" pitchFamily="34" charset="-128"/>
                        </a:rPr>
                        <a:t>conditions</a:t>
                      </a:r>
                      <a:r>
                        <a:rPr lang="es-ES" sz="700" u="none" strike="noStrike" dirty="0">
                          <a:effectLst/>
                          <a:latin typeface="Kozuka Gothic Pro L" pitchFamily="34" charset="-128"/>
                          <a:ea typeface="Kozuka Gothic Pro L" pitchFamily="34" charset="-128"/>
                        </a:rPr>
                        <a:t> and/</a:t>
                      </a:r>
                      <a:r>
                        <a:rPr lang="es-ES" sz="700" u="none" strike="noStrike" dirty="0" err="1">
                          <a:effectLst/>
                          <a:latin typeface="Kozuka Gothic Pro L" pitchFamily="34" charset="-128"/>
                          <a:ea typeface="Kozuka Gothic Pro L" pitchFamily="34" charset="-128"/>
                        </a:rPr>
                        <a:t>or</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infection</a:t>
                      </a:r>
                      <a:r>
                        <a:rPr lang="es-ES" sz="700" u="none" strike="noStrike" dirty="0">
                          <a:effectLst/>
                          <a:latin typeface="Kozuka Gothic Pro L" pitchFamily="34" charset="-128"/>
                          <a:ea typeface="Kozuka Gothic Pro L" pitchFamily="34" charset="-128"/>
                        </a:rPr>
                        <a:t>. </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8"/>
                  </a:ext>
                </a:extLst>
              </a:tr>
              <a:tr h="828000">
                <a:tc>
                  <a:txBody>
                    <a:bodyPr/>
                    <a:lstStyle/>
                    <a:p>
                      <a:pPr algn="l" fontAlgn="b"/>
                      <a:r>
                        <a:rPr lang="es-ES" sz="800" b="1" i="0" u="none" strike="noStrike" dirty="0">
                          <a:solidFill>
                            <a:srgbClr val="000000"/>
                          </a:solidFill>
                          <a:effectLst/>
                          <a:latin typeface="Kozuka Gothic Pro L" pitchFamily="34" charset="-128"/>
                          <a:ea typeface="Kozuka Gothic Pro L" pitchFamily="34" charset="-128"/>
                        </a:rPr>
                        <a:t>Santiago</a:t>
                      </a:r>
                    </a:p>
                    <a:p>
                      <a:pPr algn="l" fontAlgn="b"/>
                      <a:r>
                        <a:rPr lang="es-ES" sz="800" b="1" i="0" u="none" strike="noStrike" dirty="0">
                          <a:solidFill>
                            <a:srgbClr val="000000"/>
                          </a:solidFill>
                          <a:effectLst/>
                          <a:latin typeface="Kozuka Gothic Pro L" pitchFamily="34" charset="-128"/>
                          <a:ea typeface="Kozuka Gothic Pro L" pitchFamily="34" charset="-128"/>
                        </a:rPr>
                        <a:t>Cuevas</a:t>
                      </a:r>
                    </a:p>
                  </a:txBody>
                  <a:tcPr marL="826" marR="826" marT="826" marB="0" anchor="b"/>
                </a:tc>
                <a:tc>
                  <a:txBody>
                    <a:bodyPr/>
                    <a:lstStyle/>
                    <a:p>
                      <a:pPr algn="l" fontAlgn="b"/>
                      <a:r>
                        <a:rPr lang="en-US" sz="700" b="1" i="0" u="none" strike="noStrike" dirty="0">
                          <a:solidFill>
                            <a:srgbClr val="000000"/>
                          </a:solidFill>
                          <a:effectLst/>
                          <a:latin typeface="Kozuka Gothic Pro L" pitchFamily="34" charset="-128"/>
                          <a:ea typeface="Kozuka Gothic Pro L" pitchFamily="34" charset="-128"/>
                        </a:rPr>
                        <a:t>Principal investigator </a:t>
                      </a:r>
                      <a:r>
                        <a:rPr lang="en-US" sz="700" b="0" i="0" u="none" strike="noStrike" dirty="0">
                          <a:solidFill>
                            <a:srgbClr val="000000"/>
                          </a:solidFill>
                          <a:effectLst/>
                          <a:latin typeface="Kozuka Gothic Pro L" pitchFamily="34" charset="-128"/>
                          <a:ea typeface="Kozuka Gothic Pro L" pitchFamily="34" charset="-128"/>
                        </a:rPr>
                        <a:t>Biomedical Research Institute of Murcia (IMIB)</a:t>
                      </a:r>
                    </a:p>
                    <a:p>
                      <a:pPr algn="l" fontAlgn="b"/>
                      <a:r>
                        <a:rPr lang="en-US" sz="700" b="0" i="0" u="none" strike="noStrike" dirty="0">
                          <a:solidFill>
                            <a:srgbClr val="000000"/>
                          </a:solidFill>
                          <a:effectLst/>
                          <a:latin typeface="Kozuka Gothic Pro L" pitchFamily="34" charset="-128"/>
                          <a:ea typeface="Kozuka Gothic Pro L" pitchFamily="34" charset="-128"/>
                        </a:rPr>
                        <a:t>Murcia</a:t>
                      </a:r>
                      <a:r>
                        <a:rPr lang="en-US" sz="700" b="0" i="0" u="none" strike="noStrike" baseline="0" dirty="0">
                          <a:solidFill>
                            <a:srgbClr val="000000"/>
                          </a:solidFill>
                          <a:effectLst/>
                          <a:latin typeface="Kozuka Gothic Pro L" pitchFamily="34" charset="-128"/>
                          <a:ea typeface="Kozuka Gothic Pro L" pitchFamily="34" charset="-128"/>
                        </a:rPr>
                        <a:t> ( Spain)</a:t>
                      </a:r>
                      <a:endParaRPr lang="en-US" sz="700" b="0" i="0" u="none" strike="noStrike" dirty="0">
                        <a:solidFill>
                          <a:srgbClr val="000000"/>
                        </a:solidFill>
                        <a:effectLst/>
                        <a:latin typeface="Kozuka Gothic Pro L" pitchFamily="34" charset="-128"/>
                        <a:ea typeface="Kozuka Gothic Pro L" pitchFamily="34" charset="-128"/>
                      </a:endParaRPr>
                    </a:p>
                    <a:p>
                      <a:pPr algn="l" fontAlgn="b"/>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b="0" i="0" u="none" strike="noStrike" dirty="0">
                          <a:solidFill>
                            <a:srgbClr val="000000"/>
                          </a:solidFill>
                          <a:effectLst/>
                          <a:latin typeface="Kozuka Gothic Pro L" pitchFamily="34" charset="-128"/>
                          <a:ea typeface="Kozuka Gothic Pro L" pitchFamily="34" charset="-128"/>
                        </a:rPr>
                        <a:t>santiago.cuevas@imib.es</a:t>
                      </a:r>
                    </a:p>
                    <a:p>
                      <a:pPr algn="l" fontAlgn="b"/>
                      <a:r>
                        <a:rPr lang="es-ES" sz="700" b="0" i="0" u="none" strike="noStrike" dirty="0">
                          <a:solidFill>
                            <a:srgbClr val="000000"/>
                          </a:solidFill>
                          <a:effectLst/>
                          <a:latin typeface="Kozuka Gothic Pro L" pitchFamily="34" charset="-128"/>
                          <a:ea typeface="Kozuka Gothic Pro L" pitchFamily="34" charset="-128"/>
                        </a:rPr>
                        <a:t>+34 868 885324</a:t>
                      </a:r>
                    </a:p>
                  </a:txBody>
                  <a:tcPr marL="826" marR="826" marT="826" marB="0" anchor="ctr"/>
                </a:tc>
                <a:tc>
                  <a:txBody>
                    <a:bodyPr/>
                    <a:lstStyle/>
                    <a:p>
                      <a:pPr algn="l" fontAlgn="b"/>
                      <a:r>
                        <a:rPr lang="en-US" sz="700" b="0" i="0" u="none" strike="noStrike" dirty="0">
                          <a:solidFill>
                            <a:srgbClr val="000000"/>
                          </a:solidFill>
                          <a:effectLst/>
                          <a:latin typeface="Kozuka Gothic Pro L" pitchFamily="34" charset="-128"/>
                          <a:ea typeface="Kozuka Gothic Pro L" pitchFamily="34" charset="-128"/>
                        </a:rPr>
                        <a:t>Expertise in Nrf2/</a:t>
                      </a:r>
                      <a:r>
                        <a:rPr lang="en-US" sz="700" b="0" i="0" u="none" strike="noStrike" baseline="0" dirty="0">
                          <a:solidFill>
                            <a:srgbClr val="000000"/>
                          </a:solidFill>
                          <a:effectLst/>
                          <a:latin typeface="Kozuka Gothic Pro L" pitchFamily="34" charset="-128"/>
                          <a:ea typeface="Kozuka Gothic Pro L" pitchFamily="34" charset="-128"/>
                        </a:rPr>
                        <a:t>keap1 pathway and </a:t>
                      </a:r>
                      <a:r>
                        <a:rPr lang="en-US" sz="700" b="0" i="0" u="none" strike="noStrike" baseline="0" dirty="0" err="1">
                          <a:solidFill>
                            <a:srgbClr val="000000"/>
                          </a:solidFill>
                          <a:effectLst/>
                          <a:latin typeface="Kozuka Gothic Pro L" pitchFamily="34" charset="-128"/>
                          <a:ea typeface="Kozuka Gothic Pro L" pitchFamily="34" charset="-128"/>
                        </a:rPr>
                        <a:t>inflammasome</a:t>
                      </a:r>
                      <a:r>
                        <a:rPr lang="en-US" sz="700" b="0" i="0" u="none" strike="noStrike" baseline="0" dirty="0">
                          <a:solidFill>
                            <a:srgbClr val="000000"/>
                          </a:solidFill>
                          <a:effectLst/>
                          <a:latin typeface="Kozuka Gothic Pro L" pitchFamily="34" charset="-128"/>
                          <a:ea typeface="Kozuka Gothic Pro L" pitchFamily="34" charset="-128"/>
                        </a:rPr>
                        <a:t> NLRP3 activation and </a:t>
                      </a:r>
                    </a:p>
                    <a:p>
                      <a:pPr algn="l" fontAlgn="b"/>
                      <a:r>
                        <a:rPr lang="en-US" sz="700" b="0" i="0" u="none" strike="noStrike" baseline="0" dirty="0">
                          <a:solidFill>
                            <a:srgbClr val="000000"/>
                          </a:solidFill>
                          <a:effectLst/>
                          <a:latin typeface="Kozuka Gothic Pro L" pitchFamily="34" charset="-128"/>
                          <a:ea typeface="Kozuka Gothic Pro L" pitchFamily="34" charset="-128"/>
                        </a:rPr>
                        <a:t>its role in the pathogenesis of  renal diseases</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b="0" i="0" u="none" strike="noStrike" dirty="0">
                          <a:solidFill>
                            <a:srgbClr val="000000"/>
                          </a:solidFill>
                          <a:effectLst/>
                          <a:latin typeface="Kozuka Gothic Pro L" pitchFamily="34" charset="-128"/>
                          <a:ea typeface="Kozuka Gothic Pro L" pitchFamily="34" charset="-128"/>
                        </a:rPr>
                        <a:t>Determine protective effects of new medication in animal models of diabetes and renal diseases including mice determinations of glomerular filtration rate.  Innovative method to determine </a:t>
                      </a:r>
                      <a:r>
                        <a:rPr lang="en-US" sz="700" b="0" i="0" u="none" strike="noStrike" dirty="0" err="1">
                          <a:solidFill>
                            <a:srgbClr val="000000"/>
                          </a:solidFill>
                          <a:effectLst/>
                          <a:latin typeface="Kozuka Gothic Pro L" pitchFamily="34" charset="-128"/>
                          <a:ea typeface="Kozuka Gothic Pro L" pitchFamily="34" charset="-128"/>
                        </a:rPr>
                        <a:t>inflammasome</a:t>
                      </a:r>
                      <a:r>
                        <a:rPr lang="en-US" sz="700" b="0" i="0" u="none" strike="noStrike" dirty="0">
                          <a:solidFill>
                            <a:srgbClr val="000000"/>
                          </a:solidFill>
                          <a:effectLst/>
                          <a:latin typeface="Kozuka Gothic Pro L" pitchFamily="34" charset="-128"/>
                          <a:ea typeface="Kozuka Gothic Pro L" pitchFamily="34" charset="-128"/>
                        </a:rPr>
                        <a:t> NLRP3 activity in cell culture, </a:t>
                      </a:r>
                    </a:p>
                    <a:p>
                      <a:pPr algn="l" fontAlgn="b"/>
                      <a:r>
                        <a:rPr lang="en-US" sz="700" b="0" i="0" u="none" strike="noStrike" dirty="0">
                          <a:solidFill>
                            <a:srgbClr val="000000"/>
                          </a:solidFill>
                          <a:effectLst/>
                          <a:latin typeface="Kozuka Gothic Pro L" pitchFamily="34" charset="-128"/>
                          <a:ea typeface="Kozuka Gothic Pro L" pitchFamily="34" charset="-128"/>
                        </a:rPr>
                        <a:t>animal models, and humans.</a:t>
                      </a:r>
                    </a:p>
                  </a:txBody>
                  <a:tcPr marL="826" marR="826" marT="826" marB="0" anchor="ctr"/>
                </a:tc>
                <a:extLst>
                  <a:ext uri="{0D108BD9-81ED-4DB2-BD59-A6C34878D82A}">
                    <a16:rowId xmlns:a16="http://schemas.microsoft.com/office/drawing/2014/main" val="10009"/>
                  </a:ext>
                </a:extLst>
              </a:tr>
            </a:tbl>
          </a:graphicData>
        </a:graphic>
      </p:graphicFrame>
      <p:pic>
        <p:nvPicPr>
          <p:cNvPr id="1025" name="Picture 1" descr="C:\Users\scg76\OneDrive\Escritorio\Fotos\Image of Arie gruzman, January 2022p - Lev Gruzma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250" r="24144" b="6063"/>
          <a:stretch/>
        </p:blipFill>
        <p:spPr bwMode="auto">
          <a:xfrm>
            <a:off x="562261" y="2278911"/>
            <a:ext cx="681674" cy="78167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1" name="Picture 7" descr="C:\Users\scg76\OneDrive\Escritorio\EC_LR_2023 copy - Eugenia Carvalho.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29" b="24835"/>
          <a:stretch/>
        </p:blipFill>
        <p:spPr bwMode="auto">
          <a:xfrm>
            <a:off x="599927" y="7236296"/>
            <a:ext cx="643201" cy="749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C:\Users\scg76\OneDrive\Escritorio\foto 2 - Marisa Freita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755" t="7678" r="20000" b="39068"/>
          <a:stretch/>
        </p:blipFill>
        <p:spPr bwMode="auto">
          <a:xfrm>
            <a:off x="583082" y="4804910"/>
            <a:ext cx="655410" cy="71863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4" name="Picture 10" descr="C:\Users\scg76\OneDrive\Escritorio\Murat YILMAZ_ - murat yılmaz (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 t="4567" r="1603" b="18012"/>
          <a:stretch/>
        </p:blipFill>
        <p:spPr bwMode="auto">
          <a:xfrm>
            <a:off x="509330" y="6438765"/>
            <a:ext cx="731475" cy="74115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5" name="Picture 11" descr="C:\Users\scg76\OneDrive\Escritorio\Picture 1 - Albena Dinkova-Kostova.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002"/>
          <a:stretch/>
        </p:blipFill>
        <p:spPr bwMode="auto">
          <a:xfrm>
            <a:off x="616851" y="3131840"/>
            <a:ext cx="644853" cy="74622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067" t="7575" r="7196" b="11916"/>
          <a:stretch/>
        </p:blipFill>
        <p:spPr bwMode="auto">
          <a:xfrm>
            <a:off x="607201" y="8100392"/>
            <a:ext cx="646452" cy="770874"/>
          </a:xfrm>
          <a:prstGeom prst="ellipse">
            <a:avLst/>
          </a:prstGeom>
          <a:ln w="3175">
            <a:solidFill>
              <a:schemeClr val="bg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7384" y="-2644"/>
            <a:ext cx="3429000" cy="646331"/>
          </a:xfrm>
          <a:prstGeom prst="rect">
            <a:avLst/>
          </a:prstGeom>
        </p:spPr>
        <p:txBody>
          <a:bodyPr>
            <a:spAutoFit/>
          </a:bodyPr>
          <a:lstStyle/>
          <a:p>
            <a:r>
              <a:rPr lang="en-US" dirty="0">
                <a:solidFill>
                  <a:schemeClr val="bg1"/>
                </a:solidFill>
                <a:latin typeface="Freestyle Script" panose="030804020302050B0404" pitchFamily="66" charset="0"/>
              </a:rPr>
              <a:t>Building bridges between </a:t>
            </a:r>
          </a:p>
          <a:p>
            <a:r>
              <a:rPr lang="en-US" dirty="0">
                <a:solidFill>
                  <a:schemeClr val="bg1"/>
                </a:solidFill>
                <a:latin typeface="Freestyle Script" panose="030804020302050B0404" pitchFamily="66" charset="0"/>
              </a:rPr>
              <a:t>academia and industry </a:t>
            </a:r>
            <a:endParaRPr lang="es-ES" dirty="0">
              <a:solidFill>
                <a:schemeClr val="bg1"/>
              </a:solidFill>
              <a:latin typeface="Freestyle Script" panose="030804020302050B0404" pitchFamily="66" charset="0"/>
            </a:endParaRPr>
          </a:p>
        </p:txBody>
      </p:sp>
      <p:sp>
        <p:nvSpPr>
          <p:cNvPr id="3" name="TextBox 2"/>
          <p:cNvSpPr txBox="1"/>
          <p:nvPr/>
        </p:nvSpPr>
        <p:spPr>
          <a:xfrm>
            <a:off x="0" y="675989"/>
            <a:ext cx="681597" cy="369332"/>
          </a:xfrm>
          <a:prstGeom prst="rect">
            <a:avLst/>
          </a:prstGeom>
          <a:noFill/>
        </p:spPr>
        <p:txBody>
          <a:bodyPr wrap="none" rtlCol="0">
            <a:spAutoFit/>
          </a:bodyPr>
          <a:lstStyle/>
          <a:p>
            <a:r>
              <a:rPr lang="es-ES" dirty="0">
                <a:solidFill>
                  <a:schemeClr val="bg1">
                    <a:lumMod val="65000"/>
                  </a:schemeClr>
                </a:solidFill>
                <a:latin typeface="Kozuka Gothic Pro L" pitchFamily="34" charset="-128"/>
                <a:ea typeface="Kozuka Gothic Pro L" pitchFamily="34" charset="-128"/>
              </a:rPr>
              <a:t>WG4</a:t>
            </a:r>
          </a:p>
        </p:txBody>
      </p:sp>
      <p:pic>
        <p:nvPicPr>
          <p:cNvPr id="1026" name="Picture 2" descr="C:\Users\scg76\OneDrive\Escritorio\Bruno_Ramos_Molina-0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926" r="8158"/>
          <a:stretch/>
        </p:blipFill>
        <p:spPr bwMode="auto">
          <a:xfrm>
            <a:off x="536545" y="5598311"/>
            <a:ext cx="701994" cy="789509"/>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1253"/>
          <a:stretch/>
        </p:blipFill>
        <p:spPr bwMode="auto">
          <a:xfrm>
            <a:off x="608800" y="3995936"/>
            <a:ext cx="644854" cy="716047"/>
          </a:xfrm>
          <a:prstGeom prst="ellipse">
            <a:avLst/>
          </a:prstGeom>
          <a:ln w="317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5" name="Picture 3" descr="C:\Users\scg76\OneDrive\Escritorio\mugshot.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12763"/>
          <a:stretch/>
        </p:blipFill>
        <p:spPr bwMode="auto">
          <a:xfrm>
            <a:off x="584096" y="1459570"/>
            <a:ext cx="625859" cy="750172"/>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884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rotWithShape="1">
          <a:blip r:embed="rId2">
            <a:extLst>
              <a:ext uri="{28A0092B-C50C-407E-A947-70E740481C1C}">
                <a14:useLocalDpi xmlns:a14="http://schemas.microsoft.com/office/drawing/2010/main" val="0"/>
              </a:ext>
            </a:extLst>
          </a:blip>
          <a:srcRect l="219" t="30781" r="1359" b="49045"/>
          <a:stretch/>
        </p:blipFill>
        <p:spPr bwMode="auto">
          <a:xfrm>
            <a:off x="0" y="-2644"/>
            <a:ext cx="6858000" cy="104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Table 10"/>
          <p:cNvGraphicFramePr>
            <a:graphicFrameLocks noGrp="1"/>
          </p:cNvGraphicFramePr>
          <p:nvPr>
            <p:extLst>
              <p:ext uri="{D42A27DB-BD31-4B8C-83A1-F6EECF244321}">
                <p14:modId xmlns:p14="http://schemas.microsoft.com/office/powerpoint/2010/main" val="2987593478"/>
              </p:ext>
            </p:extLst>
          </p:nvPr>
        </p:nvGraphicFramePr>
        <p:xfrm>
          <a:off x="188640" y="1120072"/>
          <a:ext cx="6480719" cy="7829612"/>
        </p:xfrm>
        <a:graphic>
          <a:graphicData uri="http://schemas.openxmlformats.org/drawingml/2006/table">
            <a:tbl>
              <a:tblPr>
                <a:tableStyleId>{B301B821-A1FF-4177-AEE7-76D212191A09}</a:tableStyleId>
              </a:tblPr>
              <a:tblGrid>
                <a:gridCol w="1234423">
                  <a:extLst>
                    <a:ext uri="{9D8B030D-6E8A-4147-A177-3AD203B41FA5}">
                      <a16:colId xmlns:a16="http://schemas.microsoft.com/office/drawing/2014/main" val="20000"/>
                    </a:ext>
                  </a:extLst>
                </a:gridCol>
                <a:gridCol w="848666">
                  <a:extLst>
                    <a:ext uri="{9D8B030D-6E8A-4147-A177-3AD203B41FA5}">
                      <a16:colId xmlns:a16="http://schemas.microsoft.com/office/drawing/2014/main" val="20001"/>
                    </a:ext>
                  </a:extLst>
                </a:gridCol>
                <a:gridCol w="925817">
                  <a:extLst>
                    <a:ext uri="{9D8B030D-6E8A-4147-A177-3AD203B41FA5}">
                      <a16:colId xmlns:a16="http://schemas.microsoft.com/office/drawing/2014/main" val="20002"/>
                    </a:ext>
                  </a:extLst>
                </a:gridCol>
                <a:gridCol w="1465877">
                  <a:extLst>
                    <a:ext uri="{9D8B030D-6E8A-4147-A177-3AD203B41FA5}">
                      <a16:colId xmlns:a16="http://schemas.microsoft.com/office/drawing/2014/main" val="20003"/>
                    </a:ext>
                  </a:extLst>
                </a:gridCol>
                <a:gridCol w="2005936">
                  <a:extLst>
                    <a:ext uri="{9D8B030D-6E8A-4147-A177-3AD203B41FA5}">
                      <a16:colId xmlns:a16="http://schemas.microsoft.com/office/drawing/2014/main" val="20004"/>
                    </a:ext>
                  </a:extLst>
                </a:gridCol>
              </a:tblGrid>
              <a:tr h="0">
                <a:tc>
                  <a:txBody>
                    <a:bodyPr/>
                    <a:lstStyle/>
                    <a:p>
                      <a:pPr algn="ctr" fontAlgn="b"/>
                      <a:r>
                        <a:rPr lang="es-ES" sz="1000" b="0" u="none" strike="noStrike" dirty="0">
                          <a:solidFill>
                            <a:schemeClr val="bg1"/>
                          </a:solidFill>
                          <a:effectLst/>
                          <a:latin typeface="Kozuka Gothic Pro L" pitchFamily="34" charset="-128"/>
                          <a:ea typeface="Kozuka Gothic Pro L" pitchFamily="34" charset="-128"/>
                        </a:rPr>
                        <a:t>Full </a:t>
                      </a:r>
                      <a:r>
                        <a:rPr lang="es-ES" sz="1000" b="0" u="none" strike="noStrike" dirty="0" err="1">
                          <a:solidFill>
                            <a:schemeClr val="bg1"/>
                          </a:solidFill>
                          <a:effectLst/>
                          <a:latin typeface="Kozuka Gothic Pro L" pitchFamily="34" charset="-128"/>
                          <a:ea typeface="Kozuka Gothic Pro L" pitchFamily="34" charset="-128"/>
                        </a:rPr>
                        <a:t>name</a:t>
                      </a:r>
                      <a:endParaRPr lang="es-ES" sz="1000" b="0" i="0" u="none" strike="noStrike" dirty="0">
                        <a:solidFill>
                          <a:schemeClr val="bg1"/>
                        </a:solidFill>
                        <a:effectLst/>
                        <a:latin typeface="Kozuka Gothic Pro L" pitchFamily="34" charset="-128"/>
                        <a:ea typeface="Kozuka Gothic Pro L" pitchFamily="34" charset="-128"/>
                      </a:endParaRPr>
                    </a:p>
                  </a:txBody>
                  <a:tcPr marL="826" marR="826" marT="826" marB="0">
                    <a:solidFill>
                      <a:schemeClr val="tx2">
                        <a:lumMod val="75000"/>
                      </a:schemeClr>
                    </a:solidFill>
                  </a:tcPr>
                </a:tc>
                <a:tc>
                  <a:txBody>
                    <a:bodyPr/>
                    <a:lstStyle/>
                    <a:p>
                      <a:pPr algn="ctr" fontAlgn="b"/>
                      <a:r>
                        <a:rPr lang="en-US" sz="800" b="0" u="none" strike="noStrike" dirty="0">
                          <a:solidFill>
                            <a:schemeClr val="bg1"/>
                          </a:solidFill>
                          <a:effectLst/>
                          <a:latin typeface="Kozuka Gothic Pro L" pitchFamily="34" charset="-128"/>
                          <a:ea typeface="Kozuka Gothic Pro L" pitchFamily="34" charset="-128"/>
                        </a:rPr>
                        <a:t>Position and Institution </a:t>
                      </a:r>
                      <a:endParaRPr lang="en-US" sz="800" b="0" i="0" u="none" strike="noStrike" dirty="0">
                        <a:solidFill>
                          <a:schemeClr val="bg1"/>
                        </a:solidFill>
                        <a:effectLst/>
                        <a:latin typeface="Kozuka Gothic Pro L" pitchFamily="34" charset="-128"/>
                        <a:ea typeface="Kozuka Gothic Pro L" pitchFamily="34" charset="-128"/>
                      </a:endParaRPr>
                    </a:p>
                  </a:txBody>
                  <a:tcPr marL="826" marR="826" marT="826" marB="0" anchor="ctr">
                    <a:solidFill>
                      <a:schemeClr val="tx2">
                        <a:lumMod val="75000"/>
                      </a:schemeClr>
                    </a:solidFill>
                  </a:tcPr>
                </a:tc>
                <a:tc>
                  <a:txBody>
                    <a:bodyPr/>
                    <a:lstStyle/>
                    <a:p>
                      <a:pPr algn="ctr" fontAlgn="b"/>
                      <a:r>
                        <a:rPr lang="es-ES" sz="800" b="0" u="none" strike="noStrike" dirty="0">
                          <a:solidFill>
                            <a:schemeClr val="bg1"/>
                          </a:solidFill>
                          <a:effectLst/>
                          <a:latin typeface="Kozuka Gothic Pro L" pitchFamily="34" charset="-128"/>
                          <a:ea typeface="Kozuka Gothic Pro L" pitchFamily="34" charset="-128"/>
                        </a:rPr>
                        <a:t>Email and </a:t>
                      </a:r>
                    </a:p>
                    <a:p>
                      <a:pPr algn="ctr" fontAlgn="b"/>
                      <a:r>
                        <a:rPr lang="es-ES" sz="800" b="0" u="none" strike="noStrike" dirty="0" err="1">
                          <a:solidFill>
                            <a:schemeClr val="bg1"/>
                          </a:solidFill>
                          <a:effectLst/>
                          <a:latin typeface="Kozuka Gothic Pro L" pitchFamily="34" charset="-128"/>
                          <a:ea typeface="Kozuka Gothic Pro L" pitchFamily="34" charset="-128"/>
                        </a:rPr>
                        <a:t>telephone</a:t>
                      </a:r>
                      <a:r>
                        <a:rPr lang="es-ES" sz="800" b="0" u="none" strike="noStrike" dirty="0">
                          <a:solidFill>
                            <a:schemeClr val="bg1"/>
                          </a:solidFill>
                          <a:effectLst/>
                          <a:latin typeface="Kozuka Gothic Pro L" pitchFamily="34" charset="-128"/>
                          <a:ea typeface="Kozuka Gothic Pro L" pitchFamily="34" charset="-128"/>
                        </a:rPr>
                        <a:t> </a:t>
                      </a:r>
                      <a:r>
                        <a:rPr lang="es-ES" sz="800" b="0" u="none" strike="noStrike" dirty="0" err="1">
                          <a:solidFill>
                            <a:schemeClr val="bg1"/>
                          </a:solidFill>
                          <a:effectLst/>
                          <a:latin typeface="Kozuka Gothic Pro L" pitchFamily="34" charset="-128"/>
                          <a:ea typeface="Kozuka Gothic Pro L" pitchFamily="34" charset="-128"/>
                        </a:rPr>
                        <a:t>number</a:t>
                      </a:r>
                      <a:endParaRPr lang="es-ES" sz="800" b="0" i="0" u="none" strike="noStrike" dirty="0">
                        <a:solidFill>
                          <a:schemeClr val="bg1"/>
                        </a:solidFill>
                        <a:effectLst/>
                        <a:latin typeface="Kozuka Gothic Pro L" pitchFamily="34" charset="-128"/>
                        <a:ea typeface="Kozuka Gothic Pro L" pitchFamily="34" charset="-128"/>
                      </a:endParaRPr>
                    </a:p>
                  </a:txBody>
                  <a:tcPr marL="826" marR="826" marT="826" marB="0" anchor="ctr">
                    <a:solidFill>
                      <a:schemeClr val="tx2">
                        <a:lumMod val="75000"/>
                      </a:schemeClr>
                    </a:solidFill>
                  </a:tcPr>
                </a:tc>
                <a:tc>
                  <a:txBody>
                    <a:bodyPr/>
                    <a:lstStyle/>
                    <a:p>
                      <a:pPr algn="ctr" fontAlgn="b"/>
                      <a:r>
                        <a:rPr lang="en-US" sz="800" b="0" u="none" strike="noStrike" dirty="0">
                          <a:solidFill>
                            <a:schemeClr val="bg1"/>
                          </a:solidFill>
                          <a:effectLst/>
                          <a:latin typeface="Kozuka Gothic Pro L" pitchFamily="34" charset="-128"/>
                          <a:ea typeface="Kozuka Gothic Pro L" pitchFamily="34" charset="-128"/>
                        </a:rPr>
                        <a:t>Expertise and </a:t>
                      </a:r>
                    </a:p>
                    <a:p>
                      <a:pPr algn="ctr" fontAlgn="b"/>
                      <a:r>
                        <a:rPr lang="en-US" sz="800" b="0" u="none" strike="noStrike" dirty="0">
                          <a:solidFill>
                            <a:schemeClr val="bg1"/>
                          </a:solidFill>
                          <a:effectLst/>
                          <a:latin typeface="Kozuka Gothic Pro L" pitchFamily="34" charset="-128"/>
                          <a:ea typeface="Kozuka Gothic Pro L" pitchFamily="34" charset="-128"/>
                        </a:rPr>
                        <a:t>the scientific field</a:t>
                      </a:r>
                      <a:endParaRPr lang="en-US" sz="800" b="0" i="0" u="none" strike="noStrike" dirty="0">
                        <a:solidFill>
                          <a:schemeClr val="bg1"/>
                        </a:solidFill>
                        <a:effectLst/>
                        <a:latin typeface="Kozuka Gothic Pro L" pitchFamily="34" charset="-128"/>
                        <a:ea typeface="Kozuka Gothic Pro L" pitchFamily="34" charset="-128"/>
                      </a:endParaRPr>
                    </a:p>
                  </a:txBody>
                  <a:tcPr marL="826" marR="826" marT="826" marB="0" anchor="ctr">
                    <a:solidFill>
                      <a:schemeClr val="tx2">
                        <a:lumMod val="75000"/>
                      </a:schemeClr>
                    </a:solidFill>
                  </a:tcPr>
                </a:tc>
                <a:tc>
                  <a:txBody>
                    <a:bodyPr/>
                    <a:lstStyle/>
                    <a:p>
                      <a:pPr algn="ctr" fontAlgn="b"/>
                      <a:r>
                        <a:rPr lang="en-US" sz="700" b="0" u="none" strike="noStrike" dirty="0">
                          <a:solidFill>
                            <a:schemeClr val="bg1"/>
                          </a:solidFill>
                          <a:effectLst/>
                          <a:latin typeface="Kozuka Gothic Pro L" pitchFamily="34" charset="-128"/>
                          <a:ea typeface="Kozuka Gothic Pro L" pitchFamily="34" charset="-128"/>
                        </a:rPr>
                        <a:t>Techniques, animal works or determinations </a:t>
                      </a:r>
                    </a:p>
                    <a:p>
                      <a:pPr algn="ctr" fontAlgn="b"/>
                      <a:r>
                        <a:rPr lang="en-US" sz="700" b="0" u="none" strike="noStrike" dirty="0">
                          <a:solidFill>
                            <a:schemeClr val="bg1"/>
                          </a:solidFill>
                          <a:effectLst/>
                          <a:latin typeface="Kozuka Gothic Pro L" pitchFamily="34" charset="-128"/>
                          <a:ea typeface="Kozuka Gothic Pro L" pitchFamily="34" charset="-128"/>
                        </a:rPr>
                        <a:t>for possible collaborations </a:t>
                      </a:r>
                      <a:endParaRPr lang="en-US" sz="700" b="0" i="0" u="none" strike="noStrike" dirty="0">
                        <a:solidFill>
                          <a:schemeClr val="bg1"/>
                        </a:solidFill>
                        <a:effectLst/>
                        <a:latin typeface="Kozuka Gothic Pro L" pitchFamily="34" charset="-128"/>
                        <a:ea typeface="Kozuka Gothic Pro L" pitchFamily="34" charset="-128"/>
                      </a:endParaRPr>
                    </a:p>
                  </a:txBody>
                  <a:tcPr marL="826" marR="826" marT="826" marB="0" anchor="ctr">
                    <a:solidFill>
                      <a:schemeClr val="tx2">
                        <a:lumMod val="75000"/>
                      </a:schemeClr>
                    </a:solidFill>
                  </a:tcPr>
                </a:tc>
                <a:extLst>
                  <a:ext uri="{0D108BD9-81ED-4DB2-BD59-A6C34878D82A}">
                    <a16:rowId xmlns:a16="http://schemas.microsoft.com/office/drawing/2014/main" val="10000"/>
                  </a:ext>
                </a:extLst>
              </a:tr>
              <a:tr h="828000">
                <a:tc>
                  <a:txBody>
                    <a:bodyPr/>
                    <a:lstStyle/>
                    <a:p>
                      <a:pPr algn="l" fontAlgn="b"/>
                      <a:r>
                        <a:rPr lang="es-ES" sz="800" b="1" u="none" strike="noStrike" dirty="0" err="1">
                          <a:effectLst/>
                          <a:latin typeface="Kozuka Gothic Pro L" pitchFamily="34" charset="-128"/>
                          <a:ea typeface="Kozuka Gothic Pro L" pitchFamily="34" charset="-128"/>
                        </a:rPr>
                        <a:t>Ioannis</a:t>
                      </a:r>
                      <a:r>
                        <a:rPr lang="es-ES" sz="800" b="1" u="none" strike="noStrike" dirty="0">
                          <a:effectLst/>
                          <a:latin typeface="Kozuka Gothic Pro L" pitchFamily="34" charset="-128"/>
                          <a:ea typeface="Kozuka Gothic Pro L" pitchFamily="34" charset="-128"/>
                        </a:rPr>
                        <a:t> </a:t>
                      </a:r>
                    </a:p>
                    <a:p>
                      <a:pPr algn="l" fontAlgn="b"/>
                      <a:r>
                        <a:rPr lang="es-ES" sz="800" b="1" u="none" strike="noStrike" dirty="0" err="1">
                          <a:effectLst/>
                          <a:latin typeface="Kozuka Gothic Pro L" pitchFamily="34" charset="-128"/>
                          <a:ea typeface="Kozuka Gothic Pro L" pitchFamily="34" charset="-128"/>
                        </a:rPr>
                        <a:t>Trougakos</a:t>
                      </a:r>
                      <a:endParaRPr lang="es-ES" sz="800" b="1" u="none" strike="noStrike" dirty="0">
                        <a:effectLst/>
                        <a:latin typeface="Kozuka Gothic Pro L" pitchFamily="34" charset="-128"/>
                        <a:ea typeface="Kozuka Gothic Pro L" pitchFamily="34" charset="-128"/>
                      </a:endParaRPr>
                    </a:p>
                  </a:txBody>
                  <a:tcPr marL="826" marR="826" marT="826" marB="0" anchor="b"/>
                </a:tc>
                <a:tc>
                  <a:txBody>
                    <a:bodyPr/>
                    <a:lstStyle/>
                    <a:p>
                      <a:pPr algn="l" fontAlgn="b"/>
                      <a:r>
                        <a:rPr lang="en-US" sz="600" b="1" u="none" strike="noStrike" dirty="0">
                          <a:effectLst/>
                          <a:latin typeface="Kozuka Gothic Pro L" pitchFamily="34" charset="-128"/>
                          <a:ea typeface="Kozuka Gothic Pro L" pitchFamily="34" charset="-128"/>
                        </a:rPr>
                        <a:t>Professor</a:t>
                      </a:r>
                    </a:p>
                    <a:p>
                      <a:pPr algn="l" fontAlgn="b"/>
                      <a:r>
                        <a:rPr lang="en-US" sz="600" u="none" strike="noStrike" dirty="0">
                          <a:effectLst/>
                          <a:latin typeface="Kozuka Gothic Pro L" pitchFamily="34" charset="-128"/>
                          <a:ea typeface="Kozuka Gothic Pro L" pitchFamily="34" charset="-128"/>
                        </a:rPr>
                        <a:t>The National and </a:t>
                      </a:r>
                      <a:r>
                        <a:rPr lang="en-US" sz="600" u="none" strike="noStrike" dirty="0" err="1">
                          <a:effectLst/>
                          <a:latin typeface="Kozuka Gothic Pro L" pitchFamily="34" charset="-128"/>
                          <a:ea typeface="Kozuka Gothic Pro L" pitchFamily="34" charset="-128"/>
                        </a:rPr>
                        <a:t>Kapodistrian</a:t>
                      </a:r>
                      <a:r>
                        <a:rPr lang="en-US" sz="600" u="none" strike="noStrike" dirty="0">
                          <a:effectLst/>
                          <a:latin typeface="Kozuka Gothic Pro L" pitchFamily="34" charset="-128"/>
                          <a:ea typeface="Kozuka Gothic Pro L" pitchFamily="34" charset="-128"/>
                        </a:rPr>
                        <a:t> University of Athens, </a:t>
                      </a:r>
                    </a:p>
                    <a:p>
                      <a:pPr algn="l" fontAlgn="b"/>
                      <a:r>
                        <a:rPr lang="en-US" sz="600" u="none" strike="noStrike" dirty="0">
                          <a:effectLst/>
                          <a:latin typeface="Kozuka Gothic Pro L" pitchFamily="34" charset="-128"/>
                          <a:ea typeface="Kozuka Gothic Pro L" pitchFamily="34" charset="-128"/>
                        </a:rPr>
                        <a:t>Greece</a:t>
                      </a:r>
                      <a:endParaRPr lang="en-US" sz="6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err="1">
                          <a:effectLst/>
                          <a:latin typeface="Kozuka Gothic Pro L" pitchFamily="34" charset="-128"/>
                          <a:ea typeface="Kozuka Gothic Pro L" pitchFamily="34" charset="-128"/>
                        </a:rPr>
                        <a:t>itrougakos</a:t>
                      </a:r>
                      <a:r>
                        <a:rPr lang="es-ES" sz="700" u="none" strike="noStrike" dirty="0">
                          <a:effectLst/>
                          <a:latin typeface="Kozuka Gothic Pro L" pitchFamily="34" charset="-128"/>
                          <a:ea typeface="Kozuka Gothic Pro L" pitchFamily="34" charset="-128"/>
                        </a:rPr>
                        <a:t>@</a:t>
                      </a:r>
                    </a:p>
                    <a:p>
                      <a:pPr algn="l" fontAlgn="b"/>
                      <a:r>
                        <a:rPr lang="es-ES" sz="700" u="none" strike="noStrike" dirty="0">
                          <a:effectLst/>
                          <a:latin typeface="Kozuka Gothic Pro L" pitchFamily="34" charset="-128"/>
                          <a:ea typeface="Kozuka Gothic Pro L" pitchFamily="34" charset="-128"/>
                        </a:rPr>
                        <a:t>biol.uoa.gr </a:t>
                      </a:r>
                    </a:p>
                    <a:p>
                      <a:pPr algn="l" fontAlgn="b"/>
                      <a:r>
                        <a:rPr lang="es-ES" sz="700" u="none" strike="noStrike" dirty="0">
                          <a:effectLst/>
                          <a:latin typeface="Kozuka Gothic Pro L" pitchFamily="34" charset="-128"/>
                          <a:ea typeface="Kozuka Gothic Pro L" pitchFamily="34" charset="-128"/>
                        </a:rPr>
                        <a:t>+30 6944 674040</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br>
                        <a:rPr lang="en-US" sz="600" b="0" u="none" strike="noStrike" dirty="0">
                          <a:effectLst/>
                          <a:latin typeface="Kozuka Gothic Pro L" pitchFamily="34" charset="-128"/>
                          <a:ea typeface="Kozuka Gothic Pro L" pitchFamily="34" charset="-128"/>
                        </a:rPr>
                      </a:br>
                      <a:r>
                        <a:rPr lang="en-US" sz="600" b="0" u="none" strike="noStrike" dirty="0">
                          <a:effectLst/>
                          <a:latin typeface="Kozuka Gothic Pro L" pitchFamily="34" charset="-128"/>
                          <a:ea typeface="Kozuka Gothic Pro L" pitchFamily="34" charset="-128"/>
                        </a:rPr>
                        <a:t>We focus on studying the molecular and cellular mechanisms that </a:t>
                      </a:r>
                      <a:r>
                        <a:rPr lang="en-US" sz="600" b="0" u="none" strike="noStrike" dirty="0" err="1">
                          <a:effectLst/>
                          <a:latin typeface="Kozuka Gothic Pro L" pitchFamily="34" charset="-128"/>
                          <a:ea typeface="Kozuka Gothic Pro L" pitchFamily="34" charset="-128"/>
                        </a:rPr>
                        <a:t>underly</a:t>
                      </a:r>
                      <a:r>
                        <a:rPr lang="en-US" sz="600" b="0" u="none" strike="noStrike" dirty="0">
                          <a:effectLst/>
                          <a:latin typeface="Kozuka Gothic Pro L" pitchFamily="34" charset="-128"/>
                          <a:ea typeface="Kozuka Gothic Pro L" pitchFamily="34" charset="-128"/>
                        </a:rPr>
                        <a:t> aging and age-related diseases. More specifically, we investigate the role of several components that constitute the </a:t>
                      </a:r>
                      <a:r>
                        <a:rPr lang="en-US" sz="600" b="0" u="none" strike="noStrike" dirty="0" err="1">
                          <a:effectLst/>
                          <a:latin typeface="Kozuka Gothic Pro L" pitchFamily="34" charset="-128"/>
                          <a:ea typeface="Kozuka Gothic Pro L" pitchFamily="34" charset="-128"/>
                        </a:rPr>
                        <a:t>proteostasis</a:t>
                      </a:r>
                      <a:r>
                        <a:rPr lang="en-US" sz="600" b="0" u="none" strike="noStrike" dirty="0">
                          <a:effectLst/>
                          <a:latin typeface="Kozuka Gothic Pro L" pitchFamily="34" charset="-128"/>
                          <a:ea typeface="Kozuka Gothic Pro L" pitchFamily="34" charset="-128"/>
                        </a:rPr>
                        <a:t> network (PN) under normal or pathological conditions..</a:t>
                      </a:r>
                      <a:endParaRPr lang="en-US" sz="6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600" b="0" u="none" strike="noStrike" dirty="0">
                          <a:effectLst/>
                          <a:latin typeface="Kozuka Gothic Pro L" pitchFamily="34" charset="-128"/>
                          <a:ea typeface="Kozuka Gothic Pro L" pitchFamily="34" charset="-128"/>
                        </a:rPr>
                        <a:t>Cellular-molecular biology and analytical biochemistry assays, along with a diverse array of advanced bio-imaging techniques and high throughput transcriptome and proteome analysis assays. </a:t>
                      </a:r>
                    </a:p>
                    <a:p>
                      <a:pPr algn="l" fontAlgn="b"/>
                      <a:r>
                        <a:rPr lang="en-US" sz="600" b="0" u="none" strike="noStrike" dirty="0">
                          <a:effectLst/>
                          <a:latin typeface="Kozuka Gothic Pro L" pitchFamily="34" charset="-128"/>
                          <a:ea typeface="Kozuka Gothic Pro L" pitchFamily="34" charset="-128"/>
                        </a:rPr>
                        <a:t>Cell-based and in vivo models;</a:t>
                      </a:r>
                      <a:r>
                        <a:rPr lang="en-US" sz="600" b="0" u="none" strike="noStrike" baseline="0" dirty="0">
                          <a:effectLst/>
                          <a:latin typeface="Kozuka Gothic Pro L" pitchFamily="34" charset="-128"/>
                          <a:ea typeface="Kozuka Gothic Pro L" pitchFamily="34" charset="-128"/>
                        </a:rPr>
                        <a:t> </a:t>
                      </a:r>
                      <a:r>
                        <a:rPr lang="en-US" sz="600" b="0" u="none" strike="noStrike" dirty="0">
                          <a:effectLst/>
                          <a:latin typeface="Kozuka Gothic Pro L" pitchFamily="34" charset="-128"/>
                          <a:ea typeface="Kozuka Gothic Pro L" pitchFamily="34" charset="-128"/>
                        </a:rPr>
                        <a:t>extended bio-bank of human/mice normal or cancer cell lines, along with a large collection of transgenic Drosophila lines and also transgenic mice lines developed by us (http://scholar.uoa.gr/itrougakos).</a:t>
                      </a:r>
                      <a:endParaRPr lang="en-US" sz="6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1"/>
                  </a:ext>
                </a:extLst>
              </a:tr>
              <a:tr h="828000">
                <a:tc>
                  <a:txBody>
                    <a:bodyPr/>
                    <a:lstStyle/>
                    <a:p>
                      <a:pPr algn="l" fontAlgn="b"/>
                      <a:r>
                        <a:rPr lang="es-ES" sz="800" b="1" u="none" strike="noStrike" dirty="0">
                          <a:effectLst/>
                          <a:latin typeface="Kozuka Gothic Pro L" pitchFamily="34" charset="-128"/>
                          <a:ea typeface="Kozuka Gothic Pro L" pitchFamily="34" charset="-128"/>
                        </a:rPr>
                        <a:t>Gina </a:t>
                      </a:r>
                    </a:p>
                    <a:p>
                      <a:pPr algn="l" fontAlgn="b"/>
                      <a:r>
                        <a:rPr lang="es-ES" sz="800" b="1" u="none" strike="noStrike" dirty="0">
                          <a:effectLst/>
                          <a:latin typeface="Kozuka Gothic Pro L" pitchFamily="34" charset="-128"/>
                          <a:ea typeface="Kozuka Gothic Pro L" pitchFamily="34" charset="-128"/>
                        </a:rPr>
                        <a:t>manda</a:t>
                      </a:r>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r>
                        <a:rPr lang="es-ES" sz="600" b="1" u="none" strike="noStrike" dirty="0">
                          <a:effectLst/>
                          <a:latin typeface="Kozuka Gothic Pro L" pitchFamily="34" charset="-128"/>
                          <a:ea typeface="Kozuka Gothic Pro L" pitchFamily="34" charset="-128"/>
                        </a:rPr>
                        <a:t>Principal </a:t>
                      </a:r>
                    </a:p>
                    <a:p>
                      <a:pPr algn="l" fontAlgn="b"/>
                      <a:r>
                        <a:rPr lang="es-ES" sz="600" b="1" u="none" strike="noStrike" dirty="0" err="1">
                          <a:effectLst/>
                          <a:latin typeface="Kozuka Gothic Pro L" pitchFamily="34" charset="-128"/>
                          <a:ea typeface="Kozuka Gothic Pro L" pitchFamily="34" charset="-128"/>
                        </a:rPr>
                        <a:t>Investigator</a:t>
                      </a:r>
                      <a:endParaRPr lang="es-ES" sz="600" b="1" u="none" strike="noStrike" dirty="0">
                        <a:effectLst/>
                        <a:latin typeface="Kozuka Gothic Pro L" pitchFamily="34" charset="-128"/>
                        <a:ea typeface="Kozuka Gothic Pro L" pitchFamily="34" charset="-128"/>
                      </a:endParaRPr>
                    </a:p>
                    <a:p>
                      <a:pPr algn="l" fontAlgn="b"/>
                      <a:r>
                        <a:rPr lang="en-US" sz="600" b="0" i="0" u="none" strike="noStrike" dirty="0">
                          <a:solidFill>
                            <a:srgbClr val="000000"/>
                          </a:solidFill>
                          <a:effectLst/>
                          <a:latin typeface="Kozuka Gothic Pro L" pitchFamily="34" charset="-128"/>
                          <a:ea typeface="Kozuka Gothic Pro L" pitchFamily="34" charset="-128"/>
                        </a:rPr>
                        <a:t>Victor Babes National Institute of Pathology</a:t>
                      </a:r>
                    </a:p>
                    <a:p>
                      <a:pPr algn="l" fontAlgn="b"/>
                      <a:r>
                        <a:rPr lang="en-US" sz="600" b="0" i="0" u="none" strike="noStrike" dirty="0">
                          <a:solidFill>
                            <a:srgbClr val="000000"/>
                          </a:solidFill>
                          <a:effectLst/>
                          <a:latin typeface="Kozuka Gothic Pro L" pitchFamily="34" charset="-128"/>
                          <a:ea typeface="Kozuka Gothic Pro L" pitchFamily="34" charset="-128"/>
                        </a:rPr>
                        <a:t>Bucharest, </a:t>
                      </a:r>
                    </a:p>
                    <a:p>
                      <a:pPr algn="l" fontAlgn="b"/>
                      <a:r>
                        <a:rPr lang="en-US" sz="600" b="0" i="0" u="none" strike="noStrike" dirty="0">
                          <a:solidFill>
                            <a:srgbClr val="000000"/>
                          </a:solidFill>
                          <a:effectLst/>
                          <a:latin typeface="Kozuka Gothic Pro L" pitchFamily="34" charset="-128"/>
                          <a:ea typeface="Kozuka Gothic Pro L" pitchFamily="34" charset="-128"/>
                        </a:rPr>
                        <a:t>Romania</a:t>
                      </a:r>
                    </a:p>
                    <a:p>
                      <a:pPr algn="l" fontAlgn="b"/>
                      <a:endParaRPr lang="es-ES" sz="6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err="1">
                          <a:effectLst/>
                          <a:latin typeface="Kozuka Gothic Pro L" pitchFamily="34" charset="-128"/>
                          <a:ea typeface="Kozuka Gothic Pro L" pitchFamily="34" charset="-128"/>
                        </a:rPr>
                        <a:t>gina.manda</a:t>
                      </a:r>
                      <a:r>
                        <a:rPr lang="es-ES" sz="700" u="none" strike="noStrike" dirty="0">
                          <a:effectLst/>
                          <a:latin typeface="Kozuka Gothic Pro L" pitchFamily="34" charset="-128"/>
                          <a:ea typeface="Kozuka Gothic Pro L" pitchFamily="34" charset="-128"/>
                        </a:rPr>
                        <a:t>@</a:t>
                      </a:r>
                    </a:p>
                    <a:p>
                      <a:pPr algn="l" fontAlgn="b"/>
                      <a:r>
                        <a:rPr lang="es-ES" sz="700" u="none" strike="noStrike" dirty="0">
                          <a:effectLst/>
                          <a:latin typeface="Kozuka Gothic Pro L" pitchFamily="34" charset="-128"/>
                          <a:ea typeface="Kozuka Gothic Pro L" pitchFamily="34" charset="-128"/>
                        </a:rPr>
                        <a:t>gmail.com</a:t>
                      </a:r>
                    </a:p>
                    <a:p>
                      <a:pPr algn="l" fontAlgn="b"/>
                      <a:r>
                        <a:rPr lang="es-ES" sz="700" u="none" strike="noStrike" dirty="0">
                          <a:effectLst/>
                          <a:latin typeface="Kozuka Gothic Pro L" pitchFamily="34" charset="-128"/>
                          <a:ea typeface="Kozuka Gothic Pro L" pitchFamily="34" charset="-128"/>
                        </a:rPr>
                        <a:t>+40744246887</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err="1">
                          <a:effectLst/>
                          <a:latin typeface="Kozuka Gothic Pro L" pitchFamily="34" charset="-128"/>
                          <a:ea typeface="Kozuka Gothic Pro L" pitchFamily="34" charset="-128"/>
                        </a:rPr>
                        <a:t>Cellular</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biology</a:t>
                      </a:r>
                      <a:r>
                        <a:rPr lang="es-ES" sz="700" u="none" strike="noStrike" dirty="0">
                          <a:effectLst/>
                          <a:latin typeface="Kozuka Gothic Pro L" pitchFamily="34" charset="-128"/>
                          <a:ea typeface="Kozuka Gothic Pro L" pitchFamily="34" charset="-128"/>
                        </a:rPr>
                        <a:t> and </a:t>
                      </a:r>
                      <a:r>
                        <a:rPr lang="es-ES" sz="700" u="none" strike="noStrike" dirty="0" err="1">
                          <a:effectLst/>
                          <a:latin typeface="Kozuka Gothic Pro L" pitchFamily="34" charset="-128"/>
                          <a:ea typeface="Kozuka Gothic Pro L" pitchFamily="34" charset="-128"/>
                        </a:rPr>
                        <a:t>immunology</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Cell cultures, flow cytometry, </a:t>
                      </a:r>
                      <a:r>
                        <a:rPr lang="en-US" sz="700" u="none" strike="noStrike" dirty="0" err="1">
                          <a:effectLst/>
                          <a:latin typeface="Kozuka Gothic Pro L" pitchFamily="34" charset="-128"/>
                          <a:ea typeface="Kozuka Gothic Pro L" pitchFamily="34" charset="-128"/>
                        </a:rPr>
                        <a:t>qRT</a:t>
                      </a:r>
                      <a:r>
                        <a:rPr lang="en-US" sz="700" u="none" strike="noStrike" dirty="0">
                          <a:effectLst/>
                          <a:latin typeface="Kozuka Gothic Pro L" pitchFamily="34" charset="-128"/>
                          <a:ea typeface="Kozuka Gothic Pro L" pitchFamily="34" charset="-128"/>
                        </a:rPr>
                        <a:t>-PCR</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2"/>
                  </a:ext>
                </a:extLst>
              </a:tr>
              <a:tr h="828000">
                <a:tc>
                  <a:txBody>
                    <a:bodyPr/>
                    <a:lstStyle/>
                    <a:p>
                      <a:pPr algn="l" fontAlgn="b"/>
                      <a:r>
                        <a:rPr lang="es-ES" sz="800" b="1" u="none" strike="noStrike" dirty="0">
                          <a:effectLst/>
                          <a:latin typeface="Kozuka Gothic Pro L" pitchFamily="34" charset="-128"/>
                          <a:ea typeface="Kozuka Gothic Pro L" pitchFamily="34" charset="-128"/>
                        </a:rPr>
                        <a:t>Isabel </a:t>
                      </a:r>
                    </a:p>
                    <a:p>
                      <a:pPr algn="l" fontAlgn="b"/>
                      <a:r>
                        <a:rPr lang="es-ES" sz="800" b="1" u="none" strike="noStrike" dirty="0">
                          <a:effectLst/>
                          <a:latin typeface="Kozuka Gothic Pro L" pitchFamily="34" charset="-128"/>
                          <a:ea typeface="Kozuka Gothic Pro L" pitchFamily="34" charset="-128"/>
                        </a:rPr>
                        <a:t>Lastres-</a:t>
                      </a:r>
                    </a:p>
                    <a:p>
                      <a:pPr algn="l" fontAlgn="b"/>
                      <a:r>
                        <a:rPr lang="es-ES" sz="800" b="1" u="none" strike="noStrike" dirty="0">
                          <a:effectLst/>
                          <a:latin typeface="Kozuka Gothic Pro L" pitchFamily="34" charset="-128"/>
                          <a:ea typeface="Kozuka Gothic Pro L" pitchFamily="34" charset="-128"/>
                        </a:rPr>
                        <a:t>Becker</a:t>
                      </a:r>
                    </a:p>
                  </a:txBody>
                  <a:tcPr marL="826" marR="826" marT="826" marB="0" anchor="b"/>
                </a:tc>
                <a:tc>
                  <a:txBody>
                    <a:bodyPr/>
                    <a:lstStyle/>
                    <a:p>
                      <a:pPr algn="l" fontAlgn="b"/>
                      <a:r>
                        <a:rPr lang="es-ES" sz="600" b="1" u="none" strike="noStrike" dirty="0" err="1">
                          <a:effectLst/>
                          <a:latin typeface="Kozuka Gothic Pro L" pitchFamily="34" charset="-128"/>
                          <a:ea typeface="Kozuka Gothic Pro L" pitchFamily="34" charset="-128"/>
                        </a:rPr>
                        <a:t>Associate</a:t>
                      </a:r>
                      <a:r>
                        <a:rPr lang="es-ES" sz="600" b="1" u="none" strike="noStrike" dirty="0">
                          <a:effectLst/>
                          <a:latin typeface="Kozuka Gothic Pro L" pitchFamily="34" charset="-128"/>
                          <a:ea typeface="Kozuka Gothic Pro L" pitchFamily="34" charset="-128"/>
                        </a:rPr>
                        <a:t> </a:t>
                      </a:r>
                      <a:r>
                        <a:rPr lang="es-ES" sz="600" b="1" u="none" strike="noStrike" dirty="0" err="1">
                          <a:effectLst/>
                          <a:latin typeface="Kozuka Gothic Pro L" pitchFamily="34" charset="-128"/>
                          <a:ea typeface="Kozuka Gothic Pro L" pitchFamily="34" charset="-128"/>
                        </a:rPr>
                        <a:t>Professor</a:t>
                      </a:r>
                      <a:r>
                        <a:rPr lang="es-ES" sz="600" b="1" u="none" strike="noStrike" dirty="0">
                          <a:effectLst/>
                          <a:latin typeface="Kozuka Gothic Pro L" pitchFamily="34" charset="-128"/>
                          <a:ea typeface="Kozuka Gothic Pro L" pitchFamily="34" charset="-128"/>
                        </a:rPr>
                        <a:t> </a:t>
                      </a:r>
                      <a:r>
                        <a:rPr lang="es-ES" sz="600" u="none" strike="noStrike" dirty="0">
                          <a:effectLst/>
                          <a:latin typeface="Kozuka Gothic Pro L" pitchFamily="34" charset="-128"/>
                          <a:ea typeface="Kozuka Gothic Pro L" pitchFamily="34" charset="-128"/>
                        </a:rPr>
                        <a:t>at Universidad Autónoma de Madrid</a:t>
                      </a:r>
                    </a:p>
                    <a:p>
                      <a:pPr algn="l" fontAlgn="b"/>
                      <a:r>
                        <a:rPr lang="en-US" sz="600" b="0" i="0" u="none" strike="noStrike" dirty="0">
                          <a:solidFill>
                            <a:srgbClr val="000000"/>
                          </a:solidFill>
                          <a:effectLst/>
                          <a:latin typeface="Kozuka Gothic Pro L" pitchFamily="34" charset="-128"/>
                          <a:ea typeface="Kozuka Gothic Pro L" pitchFamily="34" charset="-128"/>
                        </a:rPr>
                        <a:t>Spain</a:t>
                      </a:r>
                      <a:endParaRPr lang="es-ES" sz="6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a:effectLst/>
                          <a:latin typeface="Kozuka Gothic Pro L" pitchFamily="34" charset="-128"/>
                          <a:ea typeface="Kozuka Gothic Pro L" pitchFamily="34" charset="-128"/>
                        </a:rPr>
                        <a:t>ilbecker@iib.uam.es +34915854449</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Mechanisms and biomarkers in neurodegenerative diseases to stablish new therapeutic strategies. We are focused on Parkinson's disease, Alzheimer's disease, Frontotemporal Dementia and ALS.</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Use of cell lines from patients with these neurodegenerative diseases (fibroblasts, iPSC and neuron/astrocytes derived from iPSC). We also have immortalized mouse or human lines to overexpress proteins involved in these diseases. Murine models of PD, FTD based on AAV inoculation.</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3"/>
                  </a:ext>
                </a:extLst>
              </a:tr>
              <a:tr h="828000">
                <a:tc>
                  <a:txBody>
                    <a:bodyPr/>
                    <a:lstStyle/>
                    <a:p>
                      <a:pPr algn="l" fontAlgn="b"/>
                      <a:r>
                        <a:rPr lang="vi-VN" sz="800" b="0" u="none" strike="noStrike" dirty="0">
                          <a:effectLst/>
                          <a:ea typeface="Kozuka Gothic Pro L" pitchFamily="34" charset="-128"/>
                        </a:rPr>
                        <a:t>Srđan </a:t>
                      </a:r>
                      <a:endParaRPr lang="es-ES" sz="800" b="0" u="none" strike="noStrike" dirty="0">
                        <a:effectLst/>
                        <a:latin typeface="Kozuka Gothic Pro L" pitchFamily="34" charset="-128"/>
                        <a:ea typeface="Kozuka Gothic Pro L" pitchFamily="34" charset="-128"/>
                      </a:endParaRPr>
                    </a:p>
                    <a:p>
                      <a:pPr algn="l" fontAlgn="b"/>
                      <a:r>
                        <a:rPr lang="vi-VN" sz="800" b="0" u="none" strike="noStrike" dirty="0">
                          <a:effectLst/>
                          <a:ea typeface="Kozuka Gothic Pro L" pitchFamily="34" charset="-128"/>
                        </a:rPr>
                        <a:t>Bjedov</a:t>
                      </a:r>
                      <a:endParaRPr lang="es-ES" sz="800" b="0" u="none" strike="noStrike" dirty="0">
                        <a:effectLst/>
                        <a:latin typeface="Kozuka Gothic Pro L" pitchFamily="34" charset="-128"/>
                        <a:ea typeface="Kozuka Gothic Pro L" pitchFamily="34" charset="-128"/>
                      </a:endParaRPr>
                    </a:p>
                  </a:txBody>
                  <a:tcPr marL="826" marR="826" marT="826" marB="0" anchor="b"/>
                </a:tc>
                <a:tc>
                  <a:txBody>
                    <a:bodyPr/>
                    <a:lstStyle/>
                    <a:p>
                      <a:pPr algn="l" fontAlgn="b"/>
                      <a:r>
                        <a:rPr lang="en-US" sz="600" b="1" u="none" strike="noStrike" dirty="0">
                          <a:effectLst/>
                          <a:latin typeface="Kozuka Gothic Pro L" pitchFamily="34" charset="-128"/>
                          <a:ea typeface="Kozuka Gothic Pro L" pitchFamily="34" charset="-128"/>
                        </a:rPr>
                        <a:t>Assistant Professor </a:t>
                      </a:r>
                      <a:r>
                        <a:rPr lang="en-US" sz="600" u="none" strike="noStrike" dirty="0">
                          <a:effectLst/>
                          <a:latin typeface="Kozuka Gothic Pro L" pitchFamily="34" charset="-128"/>
                          <a:ea typeface="Kozuka Gothic Pro L" pitchFamily="34" charset="-128"/>
                        </a:rPr>
                        <a:t>at the Department of Chemistry, Biochemistry and Environmental Protection, Faculty of Sciences, University of Novi Sad, Serbia</a:t>
                      </a:r>
                      <a:endParaRPr lang="en-US" sz="6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err="1">
                          <a:effectLst/>
                          <a:latin typeface="Kozuka Gothic Pro L" pitchFamily="34" charset="-128"/>
                          <a:ea typeface="Kozuka Gothic Pro L" pitchFamily="34" charset="-128"/>
                        </a:rPr>
                        <a:t>srdjan.bjedov</a:t>
                      </a:r>
                      <a:r>
                        <a:rPr lang="es-ES" sz="700" u="none" strike="noStrike" dirty="0">
                          <a:effectLst/>
                          <a:latin typeface="Kozuka Gothic Pro L" pitchFamily="34" charset="-128"/>
                          <a:ea typeface="Kozuka Gothic Pro L" pitchFamily="34" charset="-128"/>
                        </a:rPr>
                        <a:t>@</a:t>
                      </a:r>
                    </a:p>
                    <a:p>
                      <a:pPr algn="l" fontAlgn="b"/>
                      <a:r>
                        <a:rPr lang="es-ES" sz="700" u="none" strike="noStrike" dirty="0">
                          <a:effectLst/>
                          <a:latin typeface="Kozuka Gothic Pro L" pitchFamily="34" charset="-128"/>
                          <a:ea typeface="Kozuka Gothic Pro L" pitchFamily="34" charset="-128"/>
                        </a:rPr>
                        <a:t>dh.uns.ac.rs, +381637120138</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Synthetic and medicinal chemistry, particularly in the development of various enzyme modulators. We possess the know-how and equipment necessary for synthesizing small molecule Nrf2  modulators.</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err="1">
                          <a:effectLst/>
                          <a:latin typeface="Kozuka Gothic Pro L" pitchFamily="34" charset="-128"/>
                          <a:ea typeface="Kozuka Gothic Pro L" pitchFamily="34" charset="-128"/>
                        </a:rPr>
                        <a:t>Organic</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synthesis</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structure</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elucidation</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4"/>
                  </a:ext>
                </a:extLst>
              </a:tr>
              <a:tr h="828000">
                <a:tc>
                  <a:txBody>
                    <a:bodyPr/>
                    <a:lstStyle/>
                    <a:p>
                      <a:pPr algn="l" fontAlgn="b"/>
                      <a:r>
                        <a:rPr lang="es-ES" sz="800" b="1" u="none" strike="noStrike" dirty="0">
                          <a:effectLst/>
                          <a:latin typeface="Kozuka Gothic Pro L" pitchFamily="34" charset="-128"/>
                          <a:ea typeface="Kozuka Gothic Pro L" pitchFamily="34" charset="-128"/>
                        </a:rPr>
                        <a:t>Juan </a:t>
                      </a:r>
                    </a:p>
                    <a:p>
                      <a:pPr algn="l" fontAlgn="b"/>
                      <a:r>
                        <a:rPr lang="es-ES" sz="800" b="1" u="none" strike="noStrike" dirty="0">
                          <a:effectLst/>
                          <a:latin typeface="Kozuka Gothic Pro L" pitchFamily="34" charset="-128"/>
                          <a:ea typeface="Kozuka Gothic Pro L" pitchFamily="34" charset="-128"/>
                        </a:rPr>
                        <a:t>Antonio </a:t>
                      </a:r>
                    </a:p>
                    <a:p>
                      <a:pPr algn="l" fontAlgn="b"/>
                      <a:r>
                        <a:rPr lang="es-ES" sz="800" b="1" u="none" strike="noStrike" dirty="0">
                          <a:effectLst/>
                          <a:latin typeface="Kozuka Gothic Pro L" pitchFamily="34" charset="-128"/>
                          <a:ea typeface="Kozuka Gothic Pro L" pitchFamily="34" charset="-128"/>
                        </a:rPr>
                        <a:t>Moreno</a:t>
                      </a:r>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r>
                        <a:rPr lang="en-US" sz="700" b="1" u="none" strike="noStrike" dirty="0">
                          <a:effectLst/>
                          <a:latin typeface="Kozuka Gothic Pro L" pitchFamily="34" charset="-128"/>
                          <a:ea typeface="Kozuka Gothic Pro L" pitchFamily="34" charset="-128"/>
                        </a:rPr>
                        <a:t>Principal Investigator</a:t>
                      </a:r>
                      <a:r>
                        <a:rPr lang="en-US" sz="600" u="none" strike="noStrike" dirty="0">
                          <a:effectLst/>
                          <a:latin typeface="Kozuka Gothic Pro L" pitchFamily="34" charset="-128"/>
                          <a:ea typeface="Kozuka Gothic Pro L" pitchFamily="34" charset="-128"/>
                        </a:rPr>
                        <a:t>, </a:t>
                      </a:r>
                    </a:p>
                    <a:p>
                      <a:pPr algn="l" fontAlgn="b"/>
                      <a:r>
                        <a:rPr lang="en-US" sz="600" u="none" strike="noStrike" dirty="0">
                          <a:effectLst/>
                          <a:latin typeface="Kozuka Gothic Pro L" pitchFamily="34" charset="-128"/>
                          <a:ea typeface="Kozuka Gothic Pro L" pitchFamily="34" charset="-128"/>
                        </a:rPr>
                        <a:t>Group of Pathophysiology of renal and vascular damage. Maimonides Institute </a:t>
                      </a:r>
                    </a:p>
                    <a:p>
                      <a:pPr algn="l" fontAlgn="b"/>
                      <a:r>
                        <a:rPr lang="en-US" sz="600" u="none" strike="noStrike" dirty="0">
                          <a:effectLst/>
                          <a:latin typeface="Kozuka Gothic Pro L" pitchFamily="34" charset="-128"/>
                          <a:ea typeface="Kozuka Gothic Pro L" pitchFamily="34" charset="-128"/>
                        </a:rPr>
                        <a:t>for Biomedical Research of Cordoba, Spain. University of Cordoba, Spain.</a:t>
                      </a:r>
                      <a:endParaRPr lang="en-US" sz="6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a:effectLst/>
                          <a:latin typeface="Kozuka Gothic Pro L" pitchFamily="34" charset="-128"/>
                          <a:ea typeface="Kozuka Gothic Pro L" pitchFamily="34" charset="-128"/>
                        </a:rPr>
                        <a:t>juan.moreno@uco.es </a:t>
                      </a:r>
                    </a:p>
                    <a:p>
                      <a:pPr algn="l" fontAlgn="b"/>
                      <a:r>
                        <a:rPr lang="es-ES" sz="700" u="none" strike="noStrike" dirty="0">
                          <a:effectLst/>
                          <a:latin typeface="Kozuka Gothic Pro L" pitchFamily="34" charset="-128"/>
                          <a:ea typeface="Kozuka Gothic Pro L" pitchFamily="34" charset="-128"/>
                        </a:rPr>
                        <a:t>+34</a:t>
                      </a:r>
                      <a:r>
                        <a:rPr lang="es-ES" sz="700" u="none" strike="noStrike" baseline="0" dirty="0">
                          <a:effectLst/>
                          <a:latin typeface="Kozuka Gothic Pro L" pitchFamily="34" charset="-128"/>
                          <a:ea typeface="Kozuka Gothic Pro L" pitchFamily="34" charset="-128"/>
                        </a:rPr>
                        <a:t> </a:t>
                      </a:r>
                      <a:r>
                        <a:rPr lang="es-ES" sz="700" u="none" strike="noStrike" dirty="0">
                          <a:effectLst/>
                          <a:latin typeface="Kozuka Gothic Pro L" pitchFamily="34" charset="-128"/>
                          <a:ea typeface="Kozuka Gothic Pro L" pitchFamily="34" charset="-128"/>
                        </a:rPr>
                        <a:t>661420756</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Novel pathogenic mechanisms involved in the development of renal and cardiovascular diseases. Identifying new molecules involved in the progression of these pathologies that may be used as prognostic biomarkers and therapeutic targets. </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err="1">
                          <a:effectLst/>
                          <a:latin typeface="Kozuka Gothic Pro L" pitchFamily="34" charset="-128"/>
                          <a:ea typeface="Kozuka Gothic Pro L" pitchFamily="34" charset="-128"/>
                        </a:rPr>
                        <a:t>We</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have</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experience</a:t>
                      </a:r>
                      <a:r>
                        <a:rPr lang="es-ES" sz="700" u="none" strike="noStrike" dirty="0">
                          <a:effectLst/>
                          <a:latin typeface="Kozuka Gothic Pro L" pitchFamily="34" charset="-128"/>
                          <a:ea typeface="Kozuka Gothic Pro L" pitchFamily="34" charset="-128"/>
                        </a:rPr>
                        <a:t> in </a:t>
                      </a:r>
                      <a:r>
                        <a:rPr lang="es-ES" sz="700" u="none" strike="noStrike" dirty="0" err="1">
                          <a:effectLst/>
                          <a:latin typeface="Kozuka Gothic Pro L" pitchFamily="34" charset="-128"/>
                          <a:ea typeface="Kozuka Gothic Pro L" pitchFamily="34" charset="-128"/>
                        </a:rPr>
                        <a:t>cellular</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studies</a:t>
                      </a:r>
                      <a:r>
                        <a:rPr lang="es-ES" sz="700" u="none" strike="noStrike" dirty="0">
                          <a:effectLst/>
                          <a:latin typeface="Kozuka Gothic Pro L" pitchFamily="34" charset="-128"/>
                          <a:ea typeface="Kozuka Gothic Pro L" pitchFamily="34" charset="-128"/>
                        </a:rPr>
                        <a:t> and </a:t>
                      </a:r>
                      <a:r>
                        <a:rPr lang="es-ES" sz="700" u="none" strike="noStrike" dirty="0" err="1">
                          <a:effectLst/>
                          <a:latin typeface="Kozuka Gothic Pro L" pitchFamily="34" charset="-128"/>
                          <a:ea typeface="Kozuka Gothic Pro L" pitchFamily="34" charset="-128"/>
                        </a:rPr>
                        <a:t>development</a:t>
                      </a:r>
                      <a:r>
                        <a:rPr lang="es-ES" sz="700" u="none" strike="noStrike" dirty="0">
                          <a:effectLst/>
                          <a:latin typeface="Kozuka Gothic Pro L" pitchFamily="34" charset="-128"/>
                          <a:ea typeface="Kozuka Gothic Pro L" pitchFamily="34" charset="-128"/>
                        </a:rPr>
                        <a:t> of animal </a:t>
                      </a:r>
                      <a:r>
                        <a:rPr lang="es-ES" sz="700" u="none" strike="noStrike" dirty="0" err="1">
                          <a:effectLst/>
                          <a:latin typeface="Kozuka Gothic Pro L" pitchFamily="34" charset="-128"/>
                          <a:ea typeface="Kozuka Gothic Pro L" pitchFamily="34" charset="-128"/>
                        </a:rPr>
                        <a:t>models</a:t>
                      </a:r>
                      <a:r>
                        <a:rPr lang="es-ES" sz="700" u="none" strike="noStrike" dirty="0">
                          <a:effectLst/>
                          <a:latin typeface="Kozuka Gothic Pro L" pitchFamily="34" charset="-128"/>
                          <a:ea typeface="Kozuka Gothic Pro L" pitchFamily="34" charset="-128"/>
                        </a:rPr>
                        <a:t> of </a:t>
                      </a:r>
                      <a:r>
                        <a:rPr lang="es-ES" sz="700" u="none" strike="noStrike" dirty="0" err="1">
                          <a:effectLst/>
                          <a:latin typeface="Kozuka Gothic Pro L" pitchFamily="34" charset="-128"/>
                          <a:ea typeface="Kozuka Gothic Pro L" pitchFamily="34" charset="-128"/>
                        </a:rPr>
                        <a:t>multiple</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pathologies</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including</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atherosclerosis</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diabetic</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nephropathy</a:t>
                      </a:r>
                      <a:r>
                        <a:rPr lang="es-ES" sz="700" u="none" strike="noStrike" dirty="0">
                          <a:effectLst/>
                          <a:latin typeface="Kozuka Gothic Pro L" pitchFamily="34" charset="-128"/>
                          <a:ea typeface="Kozuka Gothic Pro L" pitchFamily="34" charset="-128"/>
                        </a:rPr>
                        <a:t>, glomerular </a:t>
                      </a:r>
                      <a:r>
                        <a:rPr lang="es-ES" sz="700" u="none" strike="noStrike" dirty="0" err="1">
                          <a:effectLst/>
                          <a:latin typeface="Kozuka Gothic Pro L" pitchFamily="34" charset="-128"/>
                          <a:ea typeface="Kozuka Gothic Pro L" pitchFamily="34" charset="-128"/>
                        </a:rPr>
                        <a:t>diseases</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acute</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kidney</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injury</a:t>
                      </a:r>
                      <a:r>
                        <a:rPr lang="es-ES" sz="700" u="none" strike="noStrike" dirty="0">
                          <a:effectLst/>
                          <a:latin typeface="Kozuka Gothic Pro L" pitchFamily="34" charset="-128"/>
                          <a:ea typeface="Kozuka Gothic Pro L" pitchFamily="34" charset="-128"/>
                        </a:rPr>
                        <a:t>, renal fibrosis, </a:t>
                      </a:r>
                      <a:r>
                        <a:rPr lang="es-ES" sz="700" u="none" strike="noStrike" dirty="0" err="1">
                          <a:effectLst/>
                          <a:latin typeface="Kozuka Gothic Pro L" pitchFamily="34" charset="-128"/>
                          <a:ea typeface="Kozuka Gothic Pro L" pitchFamily="34" charset="-128"/>
                        </a:rPr>
                        <a:t>among</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others</a:t>
                      </a:r>
                      <a:r>
                        <a:rPr lang="es-ES" sz="700" u="none" strike="noStrike" dirty="0">
                          <a:effectLst/>
                          <a:latin typeface="Kozuka Gothic Pro L" pitchFamily="34" charset="-128"/>
                          <a:ea typeface="Kozuka Gothic Pro L" pitchFamily="34" charset="-128"/>
                        </a:rPr>
                        <a:t>. </a:t>
                      </a:r>
                    </a:p>
                    <a:p>
                      <a:pPr algn="l" fontAlgn="b"/>
                      <a:r>
                        <a:rPr lang="es-ES" sz="700" u="none" strike="noStrike" dirty="0" err="1">
                          <a:effectLst/>
                          <a:latin typeface="Kozuka Gothic Pro L" pitchFamily="34" charset="-128"/>
                          <a:ea typeface="Kozuka Gothic Pro L" pitchFamily="34" charset="-128"/>
                        </a:rPr>
                        <a:t>We</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could</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perform</a:t>
                      </a:r>
                      <a:r>
                        <a:rPr lang="es-ES" sz="700" u="none" strike="noStrike" dirty="0">
                          <a:effectLst/>
                          <a:latin typeface="Kozuka Gothic Pro L" pitchFamily="34" charset="-128"/>
                          <a:ea typeface="Kozuka Gothic Pro L" pitchFamily="34" charset="-128"/>
                        </a:rPr>
                        <a:t> in vitro and in vivo </a:t>
                      </a:r>
                      <a:r>
                        <a:rPr lang="es-ES" sz="700" u="none" strike="noStrike" dirty="0" err="1">
                          <a:effectLst/>
                          <a:latin typeface="Kozuka Gothic Pro L" pitchFamily="34" charset="-128"/>
                          <a:ea typeface="Kozuka Gothic Pro L" pitchFamily="34" charset="-128"/>
                        </a:rPr>
                        <a:t>studies</a:t>
                      </a:r>
                      <a:r>
                        <a:rPr lang="es-ES" sz="700" u="none" strike="noStrike" dirty="0">
                          <a:effectLst/>
                          <a:latin typeface="Kozuka Gothic Pro L" pitchFamily="34" charset="-128"/>
                          <a:ea typeface="Kozuka Gothic Pro L" pitchFamily="34" charset="-128"/>
                        </a:rPr>
                        <a:t> in </a:t>
                      </a:r>
                      <a:r>
                        <a:rPr lang="es-ES" sz="700" u="none" strike="noStrike" dirty="0" err="1">
                          <a:effectLst/>
                          <a:latin typeface="Kozuka Gothic Pro L" pitchFamily="34" charset="-128"/>
                          <a:ea typeface="Kozuka Gothic Pro L" pitchFamily="34" charset="-128"/>
                        </a:rPr>
                        <a:t>mice</a:t>
                      </a:r>
                      <a:r>
                        <a:rPr lang="es-ES" sz="700" u="none" strike="noStrike" dirty="0">
                          <a:effectLst/>
                          <a:latin typeface="Kozuka Gothic Pro L" pitchFamily="34" charset="-128"/>
                          <a:ea typeface="Kozuka Gothic Pro L" pitchFamily="34" charset="-128"/>
                        </a:rPr>
                        <a:t> to determine </a:t>
                      </a:r>
                      <a:r>
                        <a:rPr lang="es-ES" sz="700" u="none" strike="noStrike" dirty="0" err="1">
                          <a:effectLst/>
                          <a:latin typeface="Kozuka Gothic Pro L" pitchFamily="34" charset="-128"/>
                          <a:ea typeface="Kozuka Gothic Pro L" pitchFamily="34" charset="-128"/>
                        </a:rPr>
                        <a:t>wheter</a:t>
                      </a:r>
                      <a:r>
                        <a:rPr lang="es-ES" sz="700" u="none" strike="noStrike" dirty="0">
                          <a:effectLst/>
                          <a:latin typeface="Kozuka Gothic Pro L" pitchFamily="34" charset="-128"/>
                          <a:ea typeface="Kozuka Gothic Pro L" pitchFamily="34" charset="-128"/>
                        </a:rPr>
                        <a:t> a </a:t>
                      </a:r>
                      <a:r>
                        <a:rPr lang="es-ES" sz="700" u="none" strike="noStrike" dirty="0" err="1">
                          <a:effectLst/>
                          <a:latin typeface="Kozuka Gothic Pro L" pitchFamily="34" charset="-128"/>
                          <a:ea typeface="Kozuka Gothic Pro L" pitchFamily="34" charset="-128"/>
                        </a:rPr>
                        <a:t>compound</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may</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protect</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against</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oxidation</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inflammation</a:t>
                      </a:r>
                      <a:r>
                        <a:rPr lang="es-ES" sz="700" u="none" strike="noStrike" dirty="0">
                          <a:effectLst/>
                          <a:latin typeface="Kozuka Gothic Pro L" pitchFamily="34" charset="-128"/>
                          <a:ea typeface="Kozuka Gothic Pro L" pitchFamily="34" charset="-128"/>
                        </a:rPr>
                        <a:t>, apoptosis, </a:t>
                      </a:r>
                    </a:p>
                    <a:p>
                      <a:pPr algn="l" fontAlgn="b"/>
                      <a:r>
                        <a:rPr lang="es-ES" sz="700" u="none" strike="noStrike" dirty="0">
                          <a:effectLst/>
                          <a:latin typeface="Kozuka Gothic Pro L" pitchFamily="34" charset="-128"/>
                          <a:ea typeface="Kozuka Gothic Pro L" pitchFamily="34" charset="-128"/>
                        </a:rPr>
                        <a:t>fibrosis, etc.</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5"/>
                  </a:ext>
                </a:extLst>
              </a:tr>
              <a:tr h="828000">
                <a:tc>
                  <a:txBody>
                    <a:bodyPr/>
                    <a:lstStyle/>
                    <a:p>
                      <a:pPr algn="l" fontAlgn="b"/>
                      <a:r>
                        <a:rPr lang="es-ES" sz="800" b="1" u="none" strike="noStrike" dirty="0" err="1">
                          <a:effectLst/>
                          <a:latin typeface="Kozuka Gothic Pro L" pitchFamily="34" charset="-128"/>
                          <a:ea typeface="Kozuka Gothic Pro L" pitchFamily="34" charset="-128"/>
                        </a:rPr>
                        <a:t>Anton</a:t>
                      </a:r>
                      <a:r>
                        <a:rPr lang="es-ES" sz="800" b="1" u="none" strike="noStrike" dirty="0">
                          <a:effectLst/>
                          <a:latin typeface="Kozuka Gothic Pro L" pitchFamily="34" charset="-128"/>
                          <a:ea typeface="Kozuka Gothic Pro L" pitchFamily="34" charset="-128"/>
                        </a:rPr>
                        <a:t> </a:t>
                      </a:r>
                    </a:p>
                    <a:p>
                      <a:pPr algn="l" fontAlgn="b"/>
                      <a:r>
                        <a:rPr lang="es-ES" sz="800" b="1" u="none" strike="noStrike" dirty="0" err="1">
                          <a:effectLst/>
                          <a:latin typeface="Kozuka Gothic Pro L" pitchFamily="34" charset="-128"/>
                          <a:ea typeface="Kozuka Gothic Pro L" pitchFamily="34" charset="-128"/>
                        </a:rPr>
                        <a:t>Terasmaa</a:t>
                      </a:r>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r>
                        <a:rPr lang="en-US" sz="700" b="1" u="none" strike="noStrike" dirty="0">
                          <a:effectLst/>
                          <a:latin typeface="Kozuka Gothic Pro L" pitchFamily="34" charset="-128"/>
                          <a:ea typeface="Kozuka Gothic Pro L" pitchFamily="34" charset="-128"/>
                        </a:rPr>
                        <a:t>Senior researcher</a:t>
                      </a:r>
                      <a:r>
                        <a:rPr lang="en-US" sz="700" u="none" strike="noStrike" dirty="0">
                          <a:effectLst/>
                          <a:latin typeface="Kozuka Gothic Pro L" pitchFamily="34" charset="-128"/>
                          <a:ea typeface="Kozuka Gothic Pro L" pitchFamily="34" charset="-128"/>
                        </a:rPr>
                        <a:t>, national Institute of chemical and biological physics</a:t>
                      </a:r>
                    </a:p>
                    <a:p>
                      <a:pPr algn="l" fontAlgn="b"/>
                      <a:r>
                        <a:rPr lang="en-US" sz="700" b="0" i="0" u="none" strike="noStrike" dirty="0">
                          <a:solidFill>
                            <a:srgbClr val="000000"/>
                          </a:solidFill>
                          <a:effectLst/>
                          <a:latin typeface="Kozuka Gothic Pro L" pitchFamily="34" charset="-128"/>
                          <a:ea typeface="Kozuka Gothic Pro L" pitchFamily="34" charset="-128"/>
                        </a:rPr>
                        <a:t>Estonia</a:t>
                      </a:r>
                    </a:p>
                    <a:p>
                      <a:pPr algn="l" fontAlgn="b"/>
                      <a:endParaRPr lang="en-US" sz="6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err="1">
                          <a:effectLst/>
                          <a:latin typeface="Kozuka Gothic Pro L" pitchFamily="34" charset="-128"/>
                          <a:ea typeface="Kozuka Gothic Pro L" pitchFamily="34" charset="-128"/>
                        </a:rPr>
                        <a:t>anton.terasmaa</a:t>
                      </a:r>
                      <a:r>
                        <a:rPr lang="es-ES" sz="700" u="none" strike="noStrike" dirty="0">
                          <a:effectLst/>
                          <a:latin typeface="Kozuka Gothic Pro L" pitchFamily="34" charset="-128"/>
                          <a:ea typeface="Kozuka Gothic Pro L" pitchFamily="34" charset="-128"/>
                        </a:rPr>
                        <a:t>@</a:t>
                      </a:r>
                    </a:p>
                    <a:p>
                      <a:pPr algn="l" fontAlgn="b"/>
                      <a:r>
                        <a:rPr lang="es-ES" sz="700" u="none" strike="noStrike" dirty="0">
                          <a:effectLst/>
                          <a:latin typeface="Kozuka Gothic Pro L" pitchFamily="34" charset="-128"/>
                          <a:ea typeface="Kozuka Gothic Pro L" pitchFamily="34" charset="-128"/>
                        </a:rPr>
                        <a:t>kbfi.ee </a:t>
                      </a:r>
                    </a:p>
                    <a:p>
                      <a:pPr algn="l" fontAlgn="b"/>
                      <a:r>
                        <a:rPr lang="es-ES" sz="700" u="none" strike="noStrike" dirty="0">
                          <a:effectLst/>
                          <a:latin typeface="Kozuka Gothic Pro L" pitchFamily="34" charset="-128"/>
                          <a:ea typeface="Kozuka Gothic Pro L" pitchFamily="34" charset="-128"/>
                        </a:rPr>
                        <a:t>+37256925074</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Rare diseases, animal models of rare disease, in vitro models</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a:effectLst/>
                          <a:latin typeface="Kozuka Gothic Pro L" pitchFamily="34" charset="-128"/>
                          <a:ea typeface="Kozuka Gothic Pro L" pitchFamily="34" charset="-128"/>
                        </a:rPr>
                        <a:t>In vitro </a:t>
                      </a:r>
                      <a:r>
                        <a:rPr lang="es-ES" sz="700" u="none" strike="noStrike" dirty="0" err="1">
                          <a:effectLst/>
                          <a:latin typeface="Kozuka Gothic Pro L" pitchFamily="34" charset="-128"/>
                          <a:ea typeface="Kozuka Gothic Pro L" pitchFamily="34" charset="-128"/>
                        </a:rPr>
                        <a:t>work</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only</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6"/>
                  </a:ext>
                </a:extLst>
              </a:tr>
              <a:tr h="828000">
                <a:tc>
                  <a:txBody>
                    <a:bodyPr/>
                    <a:lstStyle/>
                    <a:p>
                      <a:pPr algn="l" fontAlgn="b"/>
                      <a:r>
                        <a:rPr lang="es-ES" sz="800" b="1" u="none" strike="noStrike" dirty="0">
                          <a:effectLst/>
                          <a:latin typeface="Kozuka Gothic Pro L" pitchFamily="34" charset="-128"/>
                          <a:ea typeface="Kozuka Gothic Pro L" pitchFamily="34" charset="-128"/>
                        </a:rPr>
                        <a:t>Fernando </a:t>
                      </a:r>
                    </a:p>
                    <a:p>
                      <a:pPr algn="l" fontAlgn="b"/>
                      <a:r>
                        <a:rPr lang="es-ES" sz="800" b="1" u="none" strike="noStrike" dirty="0" err="1">
                          <a:effectLst/>
                          <a:latin typeface="Kozuka Gothic Pro L" pitchFamily="34" charset="-128"/>
                          <a:ea typeface="Kozuka Gothic Pro L" pitchFamily="34" charset="-128"/>
                        </a:rPr>
                        <a:t>Antunes</a:t>
                      </a:r>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r>
                        <a:rPr lang="en-US" sz="700" b="1" u="none" strike="noStrike" dirty="0">
                          <a:effectLst/>
                          <a:latin typeface="Kozuka Gothic Pro L" pitchFamily="34" charset="-128"/>
                          <a:ea typeface="Kozuka Gothic Pro L" pitchFamily="34" charset="-128"/>
                        </a:rPr>
                        <a:t>Full Professor</a:t>
                      </a:r>
                      <a:r>
                        <a:rPr lang="en-US" sz="700" u="none" strike="noStrike" dirty="0">
                          <a:effectLst/>
                          <a:latin typeface="Kozuka Gothic Pro L" pitchFamily="34" charset="-128"/>
                          <a:ea typeface="Kozuka Gothic Pro L" pitchFamily="34" charset="-128"/>
                        </a:rPr>
                        <a:t>, University of Lisbon, Faculty of Sciences</a:t>
                      </a:r>
                    </a:p>
                    <a:p>
                      <a:pPr algn="l" fontAlgn="b"/>
                      <a:r>
                        <a:rPr lang="en-US" sz="700" b="0" i="0" u="none" strike="noStrike" dirty="0">
                          <a:solidFill>
                            <a:srgbClr val="000000"/>
                          </a:solidFill>
                          <a:effectLst/>
                          <a:latin typeface="Kozuka Gothic Pro L" pitchFamily="34" charset="-128"/>
                          <a:ea typeface="Kozuka Gothic Pro L" pitchFamily="34" charset="-128"/>
                        </a:rPr>
                        <a:t>Portugal</a:t>
                      </a:r>
                    </a:p>
                  </a:txBody>
                  <a:tcPr marL="826" marR="826" marT="826" marB="0" anchor="ctr"/>
                </a:tc>
                <a:tc>
                  <a:txBody>
                    <a:bodyPr/>
                    <a:lstStyle/>
                    <a:p>
                      <a:pPr algn="l" fontAlgn="b"/>
                      <a:r>
                        <a:rPr lang="es-ES" sz="700" u="none" strike="noStrike" dirty="0">
                          <a:effectLst/>
                          <a:latin typeface="Kozuka Gothic Pro L" pitchFamily="34" charset="-128"/>
                          <a:ea typeface="Kozuka Gothic Pro L" pitchFamily="34" charset="-128"/>
                        </a:rPr>
                        <a:t>fantunes@fc.ul.pt  </a:t>
                      </a:r>
                    </a:p>
                    <a:p>
                      <a:pPr algn="l" fontAlgn="b"/>
                      <a:r>
                        <a:rPr lang="es-ES" sz="700" u="none" strike="noStrike" dirty="0">
                          <a:effectLst/>
                          <a:latin typeface="Kozuka Gothic Pro L" pitchFamily="34" charset="-128"/>
                          <a:ea typeface="Kozuka Gothic Pro L" pitchFamily="34" charset="-128"/>
                        </a:rPr>
                        <a:t>+351 96 0289194</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1- Systems biology applications, namely kinetic modeling of redox biological systems; </a:t>
                      </a:r>
                      <a:br>
                        <a:rPr lang="en-US" sz="700" u="none" strike="noStrike" dirty="0">
                          <a:effectLst/>
                          <a:latin typeface="Kozuka Gothic Pro L" pitchFamily="34" charset="-128"/>
                          <a:ea typeface="Kozuka Gothic Pro L" pitchFamily="34" charset="-128"/>
                        </a:rPr>
                      </a:br>
                      <a:r>
                        <a:rPr lang="en-US" sz="700" u="none" strike="noStrike" dirty="0">
                          <a:effectLst/>
                          <a:latin typeface="Kozuka Gothic Pro L" pitchFamily="34" charset="-128"/>
                          <a:ea typeface="Kozuka Gothic Pro L" pitchFamily="34" charset="-128"/>
                        </a:rPr>
                        <a:t>2- Measuring metabolic fitness with direct calorimetry. </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Heat dissipation (direct calorimetry); hydrogen peroxide (electrochemistry); Human peripheral blood mononuclear cells</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7"/>
                  </a:ext>
                </a:extLst>
              </a:tr>
              <a:tr h="828000">
                <a:tc>
                  <a:txBody>
                    <a:bodyPr/>
                    <a:lstStyle/>
                    <a:p>
                      <a:pPr algn="l" fontAlgn="b"/>
                      <a:r>
                        <a:rPr lang="es-ES" sz="800" b="1" u="none" strike="noStrike" dirty="0" err="1">
                          <a:effectLst/>
                          <a:latin typeface="Kozuka Gothic Pro L" pitchFamily="34" charset="-128"/>
                          <a:ea typeface="Kozuka Gothic Pro L" pitchFamily="34" charset="-128"/>
                        </a:rPr>
                        <a:t>Anders</a:t>
                      </a:r>
                      <a:r>
                        <a:rPr lang="es-ES" sz="800" b="1" u="none" strike="noStrike" dirty="0">
                          <a:effectLst/>
                          <a:latin typeface="Kozuka Gothic Pro L" pitchFamily="34" charset="-128"/>
                          <a:ea typeface="Kozuka Gothic Pro L" pitchFamily="34" charset="-128"/>
                        </a:rPr>
                        <a:t> </a:t>
                      </a:r>
                    </a:p>
                    <a:p>
                      <a:pPr algn="l" fontAlgn="b"/>
                      <a:r>
                        <a:rPr lang="es-ES" sz="800" b="1" u="none" strike="noStrike" dirty="0">
                          <a:effectLst/>
                          <a:latin typeface="Kozuka Gothic Pro L" pitchFamily="34" charset="-128"/>
                          <a:ea typeface="Kozuka Gothic Pro L" pitchFamily="34" charset="-128"/>
                        </a:rPr>
                        <a:t>Bach</a:t>
                      </a:r>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r>
                        <a:rPr lang="es-ES" sz="700" b="1" u="none" strike="noStrike" dirty="0" err="1">
                          <a:effectLst/>
                          <a:latin typeface="Kozuka Gothic Pro L" pitchFamily="34" charset="-128"/>
                          <a:ea typeface="Kozuka Gothic Pro L" pitchFamily="34" charset="-128"/>
                        </a:rPr>
                        <a:t>Professor</a:t>
                      </a:r>
                      <a:r>
                        <a:rPr lang="es-ES" sz="700" u="none" strike="noStrike" dirty="0">
                          <a:effectLst/>
                          <a:latin typeface="Kozuka Gothic Pro L" pitchFamily="34" charset="-128"/>
                          <a:ea typeface="Kozuka Gothic Pro L" pitchFamily="34" charset="-128"/>
                        </a:rPr>
                        <a:t>, </a:t>
                      </a:r>
                    </a:p>
                    <a:p>
                      <a:pPr algn="l" fontAlgn="b"/>
                      <a:r>
                        <a:rPr lang="es-ES" sz="700" u="none" strike="noStrike" dirty="0" err="1">
                          <a:effectLst/>
                          <a:latin typeface="Kozuka Gothic Pro L" pitchFamily="34" charset="-128"/>
                          <a:ea typeface="Kozuka Gothic Pro L" pitchFamily="34" charset="-128"/>
                        </a:rPr>
                        <a:t>University</a:t>
                      </a:r>
                      <a:r>
                        <a:rPr lang="es-ES" sz="700" u="none" strike="noStrike" dirty="0">
                          <a:effectLst/>
                          <a:latin typeface="Kozuka Gothic Pro L" pitchFamily="34" charset="-128"/>
                          <a:ea typeface="Kozuka Gothic Pro L" pitchFamily="34" charset="-128"/>
                        </a:rPr>
                        <a:t> of </a:t>
                      </a:r>
                      <a:r>
                        <a:rPr lang="es-ES" sz="700" u="none" strike="noStrike" dirty="0" err="1">
                          <a:effectLst/>
                          <a:latin typeface="Kozuka Gothic Pro L" pitchFamily="34" charset="-128"/>
                          <a:ea typeface="Kozuka Gothic Pro L" pitchFamily="34" charset="-128"/>
                        </a:rPr>
                        <a:t>Copenhagen</a:t>
                      </a:r>
                      <a:endParaRPr lang="es-ES" sz="700" u="none" strike="noStrike" dirty="0">
                        <a:effectLst/>
                        <a:latin typeface="Kozuka Gothic Pro L" pitchFamily="34" charset="-128"/>
                        <a:ea typeface="Kozuka Gothic Pro L" pitchFamily="34" charset="-128"/>
                      </a:endParaRPr>
                    </a:p>
                    <a:p>
                      <a:pPr algn="l" fontAlgn="b"/>
                      <a:r>
                        <a:rPr lang="es-ES" sz="700" b="0" i="0" u="none" strike="noStrike" dirty="0" err="1">
                          <a:solidFill>
                            <a:srgbClr val="000000"/>
                          </a:solidFill>
                          <a:effectLst/>
                          <a:latin typeface="Kozuka Gothic Pro L" pitchFamily="34" charset="-128"/>
                          <a:ea typeface="Kozuka Gothic Pro L" pitchFamily="34" charset="-128"/>
                        </a:rPr>
                        <a:t>Denmark</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err="1">
                          <a:effectLst/>
                          <a:latin typeface="Kozuka Gothic Pro L" pitchFamily="34" charset="-128"/>
                          <a:ea typeface="Kozuka Gothic Pro L" pitchFamily="34" charset="-128"/>
                        </a:rPr>
                        <a:t>anders.bach</a:t>
                      </a:r>
                      <a:r>
                        <a:rPr lang="es-ES" sz="700" u="none" strike="noStrike" dirty="0">
                          <a:effectLst/>
                          <a:latin typeface="Kozuka Gothic Pro L" pitchFamily="34" charset="-128"/>
                          <a:ea typeface="Kozuka Gothic Pro L" pitchFamily="34" charset="-128"/>
                        </a:rPr>
                        <a:t>@</a:t>
                      </a:r>
                    </a:p>
                    <a:p>
                      <a:pPr algn="l" fontAlgn="b"/>
                      <a:r>
                        <a:rPr lang="es-ES" sz="700" u="none" strike="noStrike" dirty="0">
                          <a:effectLst/>
                          <a:latin typeface="Kozuka Gothic Pro L" pitchFamily="34" charset="-128"/>
                          <a:ea typeface="Kozuka Gothic Pro L" pitchFamily="34" charset="-128"/>
                        </a:rPr>
                        <a:t>sund.ku.dk</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I am an expert in medicinal chemistry and have in the last 8 years worked on non-covalent Keap1-Nrf2 inhibitors using fragment-based drug discovery. </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a:effectLst/>
                          <a:latin typeface="Kozuka Gothic Pro L" pitchFamily="34" charset="-128"/>
                          <a:ea typeface="Kozuka Gothic Pro L" pitchFamily="34" charset="-128"/>
                        </a:rPr>
                        <a:t>Medicinal </a:t>
                      </a:r>
                      <a:r>
                        <a:rPr lang="es-ES" sz="700" u="none" strike="noStrike" dirty="0" err="1">
                          <a:effectLst/>
                          <a:latin typeface="Kozuka Gothic Pro L" pitchFamily="34" charset="-128"/>
                          <a:ea typeface="Kozuka Gothic Pro L" pitchFamily="34" charset="-128"/>
                        </a:rPr>
                        <a:t>chemistry</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drug</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design</a:t>
                      </a:r>
                      <a:r>
                        <a:rPr lang="es-ES" sz="700" u="none" strike="noStrike" dirty="0">
                          <a:effectLst/>
                          <a:latin typeface="Kozuka Gothic Pro L" pitchFamily="34" charset="-128"/>
                          <a:ea typeface="Kozuka Gothic Pro L" pitchFamily="34" charset="-128"/>
                        </a:rPr>
                        <a:t>, molecular </a:t>
                      </a:r>
                      <a:r>
                        <a:rPr lang="es-ES" sz="700" u="none" strike="noStrike" dirty="0" err="1">
                          <a:effectLst/>
                          <a:latin typeface="Kozuka Gothic Pro L" pitchFamily="34" charset="-128"/>
                          <a:ea typeface="Kozuka Gothic Pro L" pitchFamily="34" charset="-128"/>
                        </a:rPr>
                        <a:t>docking</a:t>
                      </a:r>
                      <a:r>
                        <a:rPr lang="es-ES" sz="700" u="none" strike="noStrike" dirty="0">
                          <a:effectLst/>
                          <a:latin typeface="Kozuka Gothic Pro L" pitchFamily="34" charset="-128"/>
                          <a:ea typeface="Kozuka Gothic Pro L" pitchFamily="34" charset="-128"/>
                        </a:rPr>
                        <a:t>, X-</a:t>
                      </a:r>
                      <a:r>
                        <a:rPr lang="es-ES" sz="700" u="none" strike="noStrike" dirty="0" err="1">
                          <a:effectLst/>
                          <a:latin typeface="Kozuka Gothic Pro L" pitchFamily="34" charset="-128"/>
                          <a:ea typeface="Kozuka Gothic Pro L" pitchFamily="34" charset="-128"/>
                        </a:rPr>
                        <a:t>ray</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crystallography</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surface</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plasmon</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resonance</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fluoresence</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polarization</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fragment-based</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drug</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discovery</a:t>
                      </a:r>
                      <a:r>
                        <a:rPr lang="es-ES" sz="700" u="none" strike="noStrike" dirty="0">
                          <a:effectLst/>
                          <a:latin typeface="Kozuka Gothic Pro L" pitchFamily="34" charset="-128"/>
                          <a:ea typeface="Kozuka Gothic Pro L" pitchFamily="34" charset="-128"/>
                        </a:rPr>
                        <a:t> - of </a:t>
                      </a:r>
                      <a:r>
                        <a:rPr lang="es-ES" sz="700" u="none" strike="noStrike" dirty="0" err="1">
                          <a:effectLst/>
                          <a:latin typeface="Kozuka Gothic Pro L" pitchFamily="34" charset="-128"/>
                          <a:ea typeface="Kozuka Gothic Pro L" pitchFamily="34" charset="-128"/>
                        </a:rPr>
                        <a:t>compounds</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targeting</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the</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Kelch</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domain</a:t>
                      </a:r>
                      <a:r>
                        <a:rPr lang="es-ES" sz="700" u="none" strike="noStrike" dirty="0">
                          <a:effectLst/>
                          <a:latin typeface="Kozuka Gothic Pro L" pitchFamily="34" charset="-128"/>
                          <a:ea typeface="Kozuka Gothic Pro L" pitchFamily="34" charset="-128"/>
                        </a:rPr>
                        <a:t> of Keap1.</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8"/>
                  </a:ext>
                </a:extLst>
              </a:tr>
              <a:tr h="828000">
                <a:tc>
                  <a:txBody>
                    <a:bodyPr/>
                    <a:lstStyle/>
                    <a:p>
                      <a:pPr algn="l" fontAlgn="b"/>
                      <a:r>
                        <a:rPr lang="es-ES" sz="800" b="1" u="none" strike="noStrike" dirty="0">
                          <a:effectLst/>
                          <a:latin typeface="Kozuka Gothic Pro L" pitchFamily="34" charset="-128"/>
                          <a:ea typeface="Kozuka Gothic Pro L" pitchFamily="34" charset="-128"/>
                        </a:rPr>
                        <a:t>Vera Marisa </a:t>
                      </a:r>
                    </a:p>
                    <a:p>
                      <a:pPr algn="l" fontAlgn="b"/>
                      <a:r>
                        <a:rPr lang="es-ES" sz="800" b="1" u="none" strike="noStrike" dirty="0">
                          <a:effectLst/>
                          <a:latin typeface="Kozuka Gothic Pro L" pitchFamily="34" charset="-128"/>
                          <a:ea typeface="Kozuka Gothic Pro L" pitchFamily="34" charset="-128"/>
                        </a:rPr>
                        <a:t>Costa</a:t>
                      </a:r>
                    </a:p>
                  </a:txBody>
                  <a:tcPr marL="826" marR="826" marT="826" marB="0" anchor="b"/>
                </a:tc>
                <a:tc>
                  <a:txBody>
                    <a:bodyPr/>
                    <a:lstStyle/>
                    <a:p>
                      <a:pPr algn="l" fontAlgn="b"/>
                      <a:r>
                        <a:rPr lang="en-US" sz="700" b="1" u="none" strike="noStrike" dirty="0">
                          <a:effectLst/>
                          <a:latin typeface="Kozuka Gothic Pro L" pitchFamily="34" charset="-128"/>
                          <a:ea typeface="Kozuka Gothic Pro L" pitchFamily="34" charset="-128"/>
                        </a:rPr>
                        <a:t>Researcher</a:t>
                      </a:r>
                      <a:r>
                        <a:rPr lang="en-US" sz="700" u="none" strike="noStrike" dirty="0">
                          <a:effectLst/>
                          <a:latin typeface="Kozuka Gothic Pro L" pitchFamily="34" charset="-128"/>
                          <a:ea typeface="Kozuka Gothic Pro L" pitchFamily="34" charset="-128"/>
                        </a:rPr>
                        <a:t> at Faculty of Pharmacy University Porto</a:t>
                      </a:r>
                    </a:p>
                    <a:p>
                      <a:pPr algn="l" fontAlgn="b"/>
                      <a:r>
                        <a:rPr lang="en-US" sz="700" u="none" strike="noStrike" dirty="0">
                          <a:effectLst/>
                          <a:latin typeface="Kozuka Gothic Pro L" pitchFamily="34" charset="-128"/>
                          <a:ea typeface="Kozuka Gothic Pro L" pitchFamily="34" charset="-128"/>
                        </a:rPr>
                        <a:t>Portugal</a:t>
                      </a:r>
                      <a:endParaRPr lang="es-ES" sz="700" u="none" strike="noStrike" dirty="0">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a:effectLst/>
                          <a:latin typeface="Kozuka Gothic Pro L" pitchFamily="34" charset="-128"/>
                          <a:ea typeface="Kozuka Gothic Pro L" pitchFamily="34" charset="-128"/>
                        </a:rPr>
                        <a:t>veramcosta@ff.up.pt +00351963264831</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Adverse effect of anticancer drugs: Cardio-oncology and </a:t>
                      </a:r>
                      <a:r>
                        <a:rPr lang="en-US" sz="700" u="none" strike="noStrike" dirty="0" err="1">
                          <a:effectLst/>
                          <a:latin typeface="Kozuka Gothic Pro L" pitchFamily="34" charset="-128"/>
                          <a:ea typeface="Kozuka Gothic Pro L" pitchFamily="34" charset="-128"/>
                        </a:rPr>
                        <a:t>chemobrain</a:t>
                      </a:r>
                      <a:r>
                        <a:rPr lang="en-US" sz="700" u="none" strike="noStrike" dirty="0">
                          <a:effectLst/>
                          <a:latin typeface="Kozuka Gothic Pro L" pitchFamily="34" charset="-128"/>
                          <a:ea typeface="Kozuka Gothic Pro L" pitchFamily="34" charset="-128"/>
                        </a:rPr>
                        <a:t>.</a:t>
                      </a:r>
                    </a:p>
                    <a:p>
                      <a:pPr algn="l" fontAlgn="b"/>
                      <a:r>
                        <a:rPr lang="en-US" sz="700" u="none" strike="noStrike" dirty="0">
                          <a:effectLst/>
                          <a:latin typeface="Kozuka Gothic Pro L" pitchFamily="34" charset="-128"/>
                          <a:ea typeface="Kozuka Gothic Pro L" pitchFamily="34" charset="-128"/>
                        </a:rPr>
                        <a:t>Toxicity of toxins and drugs of abuse</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Cell culture experience in several cell lines</a:t>
                      </a:r>
                    </a:p>
                    <a:p>
                      <a:pPr algn="l" fontAlgn="b"/>
                      <a:r>
                        <a:rPr lang="en-US" sz="700" u="none" strike="noStrike" dirty="0" err="1">
                          <a:effectLst/>
                          <a:latin typeface="Kozuka Gothic Pro L" pitchFamily="34" charset="-128"/>
                          <a:ea typeface="Kozuka Gothic Pro L" pitchFamily="34" charset="-128"/>
                        </a:rPr>
                        <a:t>Felasa</a:t>
                      </a:r>
                      <a:r>
                        <a:rPr lang="en-US" sz="700" u="none" strike="noStrike" dirty="0">
                          <a:effectLst/>
                          <a:latin typeface="Kozuka Gothic Pro L" pitchFamily="34" charset="-128"/>
                          <a:ea typeface="Kozuka Gothic Pro L" pitchFamily="34" charset="-128"/>
                        </a:rPr>
                        <a:t> C </a:t>
                      </a:r>
                      <a:r>
                        <a:rPr lang="en-US" sz="700" u="none" strike="noStrike" dirty="0" err="1">
                          <a:effectLst/>
                          <a:latin typeface="Kozuka Gothic Pro L" pitchFamily="34" charset="-128"/>
                          <a:ea typeface="Kozuka Gothic Pro L" pitchFamily="34" charset="-128"/>
                        </a:rPr>
                        <a:t>Creditation</a:t>
                      </a:r>
                      <a:r>
                        <a:rPr lang="en-US" sz="700" u="none" strike="noStrike" dirty="0">
                          <a:effectLst/>
                          <a:latin typeface="Kozuka Gothic Pro L" pitchFamily="34" charset="-128"/>
                          <a:ea typeface="Kozuka Gothic Pro L" pitchFamily="34" charset="-128"/>
                        </a:rPr>
                        <a:t> to work with laboratory animal models</a:t>
                      </a:r>
                    </a:p>
                    <a:p>
                      <a:pPr algn="l" fontAlgn="b"/>
                      <a:r>
                        <a:rPr lang="en-US" sz="700" u="none" strike="noStrike" dirty="0">
                          <a:effectLst/>
                          <a:latin typeface="Kozuka Gothic Pro L" pitchFamily="34" charset="-128"/>
                          <a:ea typeface="Kozuka Gothic Pro L" pitchFamily="34" charset="-128"/>
                        </a:rPr>
                        <a:t>Oxidative stress measurements and OMICs methods</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9"/>
                  </a:ext>
                </a:extLst>
              </a:tr>
            </a:tbl>
          </a:graphicData>
        </a:graphic>
      </p:graphicFrame>
      <p:pic>
        <p:nvPicPr>
          <p:cNvPr id="12" name="Picture 2" descr="C:\Users\scg76\OneDrive\Escritorio\DSC_2473-2 (3) - Srdjan Bjedov.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355" t="11885" r="16151" b="7858"/>
          <a:stretch/>
        </p:blipFill>
        <p:spPr bwMode="auto">
          <a:xfrm>
            <a:off x="654631" y="3915739"/>
            <a:ext cx="635574" cy="74872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Picture 3" descr="C:\Users\scg76\OneDrive\Escritorio\ILB - Isabel Lastr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657"/>
          <a:stretch/>
        </p:blipFill>
        <p:spPr bwMode="auto">
          <a:xfrm>
            <a:off x="637578" y="3059832"/>
            <a:ext cx="728470" cy="78869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4" name="Picture 5" descr="C:\Users\scg76\OneDrive\Escritorio\Trougakos_PIC - Ioannis Trougako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87" r="13644" b="7032"/>
          <a:stretch/>
        </p:blipFill>
        <p:spPr bwMode="auto">
          <a:xfrm>
            <a:off x="617697" y="1403648"/>
            <a:ext cx="687239" cy="75810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5" name="Picture 9" descr="C:\Users\scg76\OneDrive\Escritorio\juanntoniomoreno - Juan Moreno.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618" t="2908" r="14027" b="-11103"/>
          <a:stretch/>
        </p:blipFill>
        <p:spPr bwMode="auto">
          <a:xfrm>
            <a:off x="639530" y="4762351"/>
            <a:ext cx="697476" cy="86889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Rectangle 8"/>
          <p:cNvSpPr/>
          <p:nvPr/>
        </p:nvSpPr>
        <p:spPr>
          <a:xfrm>
            <a:off x="-27384" y="-2644"/>
            <a:ext cx="3429000" cy="646331"/>
          </a:xfrm>
          <a:prstGeom prst="rect">
            <a:avLst/>
          </a:prstGeom>
        </p:spPr>
        <p:txBody>
          <a:bodyPr>
            <a:spAutoFit/>
          </a:bodyPr>
          <a:lstStyle/>
          <a:p>
            <a:r>
              <a:rPr lang="en-US" dirty="0">
                <a:solidFill>
                  <a:schemeClr val="bg1"/>
                </a:solidFill>
                <a:latin typeface="Freestyle Script" panose="030804020302050B0404" pitchFamily="66" charset="0"/>
              </a:rPr>
              <a:t>Building bridges between </a:t>
            </a:r>
          </a:p>
          <a:p>
            <a:r>
              <a:rPr lang="en-US" dirty="0">
                <a:solidFill>
                  <a:schemeClr val="bg1"/>
                </a:solidFill>
                <a:latin typeface="Freestyle Script" panose="030804020302050B0404" pitchFamily="66" charset="0"/>
              </a:rPr>
              <a:t>academia and industry </a:t>
            </a:r>
            <a:endParaRPr lang="es-ES" dirty="0">
              <a:solidFill>
                <a:schemeClr val="bg1"/>
              </a:solidFill>
              <a:latin typeface="Freestyle Script" panose="030804020302050B0404" pitchFamily="66" charset="0"/>
            </a:endParaRPr>
          </a:p>
        </p:txBody>
      </p:sp>
      <p:sp>
        <p:nvSpPr>
          <p:cNvPr id="16" name="TextBox 15"/>
          <p:cNvSpPr txBox="1"/>
          <p:nvPr/>
        </p:nvSpPr>
        <p:spPr>
          <a:xfrm>
            <a:off x="0" y="675989"/>
            <a:ext cx="681597" cy="369332"/>
          </a:xfrm>
          <a:prstGeom prst="rect">
            <a:avLst/>
          </a:prstGeom>
          <a:noFill/>
        </p:spPr>
        <p:txBody>
          <a:bodyPr wrap="none" rtlCol="0">
            <a:spAutoFit/>
          </a:bodyPr>
          <a:lstStyle/>
          <a:p>
            <a:r>
              <a:rPr lang="es-ES" dirty="0">
                <a:solidFill>
                  <a:schemeClr val="bg1">
                    <a:lumMod val="65000"/>
                  </a:schemeClr>
                </a:solidFill>
                <a:latin typeface="Kozuka Gothic Pro L" pitchFamily="34" charset="-128"/>
                <a:ea typeface="Kozuka Gothic Pro L" pitchFamily="34" charset="-128"/>
              </a:rPr>
              <a:t>WG4</a:t>
            </a:r>
          </a:p>
        </p:txBody>
      </p:sp>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8937" r="11251"/>
          <a:stretch/>
        </p:blipFill>
        <p:spPr bwMode="auto">
          <a:xfrm>
            <a:off x="692696" y="6533892"/>
            <a:ext cx="618234" cy="761372"/>
          </a:xfrm>
          <a:prstGeom prst="ellipse">
            <a:avLst/>
          </a:prstGeom>
          <a:ln w="317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52" name="Picture 4" descr="C:\Users\scg76\OneDrive\Escritorio\Gina Manda.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917" r="14917" b="45324"/>
          <a:stretch/>
        </p:blipFill>
        <p:spPr bwMode="auto">
          <a:xfrm>
            <a:off x="609012" y="2221817"/>
            <a:ext cx="758513" cy="788083"/>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1725" t="8844" r="6039" b="38633"/>
          <a:stretch/>
        </p:blipFill>
        <p:spPr bwMode="auto">
          <a:xfrm>
            <a:off x="654631" y="5724128"/>
            <a:ext cx="676804" cy="740019"/>
          </a:xfrm>
          <a:prstGeom prst="ellipse">
            <a:avLst/>
          </a:prstGeom>
          <a:ln w="317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8" name="Picture 3" descr="C:\Users\scg76\OneDrive\Escritorio\Anders Bach_pic.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169" t="11102" r="6744" b="11102"/>
          <a:stretch/>
        </p:blipFill>
        <p:spPr bwMode="auto">
          <a:xfrm>
            <a:off x="656985" y="7352605"/>
            <a:ext cx="680021" cy="742344"/>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9" name="Picture 6" descr="C:\Users\scg76\OneDrive\Escritorio\FOTO_1_ Ciencia (1) - Vera Costa.jpe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129" t="1800" r="-1" b="11000"/>
          <a:stretch/>
        </p:blipFill>
        <p:spPr bwMode="auto">
          <a:xfrm>
            <a:off x="681597" y="8176280"/>
            <a:ext cx="674785" cy="74341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258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rotWithShape="1">
          <a:blip r:embed="rId2">
            <a:extLst>
              <a:ext uri="{28A0092B-C50C-407E-A947-70E740481C1C}">
                <a14:useLocalDpi xmlns:a14="http://schemas.microsoft.com/office/drawing/2010/main" val="0"/>
              </a:ext>
            </a:extLst>
          </a:blip>
          <a:srcRect l="219" t="30781" r="1359" b="49045"/>
          <a:stretch/>
        </p:blipFill>
        <p:spPr bwMode="auto">
          <a:xfrm>
            <a:off x="0" y="-2644"/>
            <a:ext cx="6858000" cy="104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Table 10"/>
          <p:cNvGraphicFramePr>
            <a:graphicFrameLocks noGrp="1"/>
          </p:cNvGraphicFramePr>
          <p:nvPr>
            <p:extLst>
              <p:ext uri="{D42A27DB-BD31-4B8C-83A1-F6EECF244321}">
                <p14:modId xmlns:p14="http://schemas.microsoft.com/office/powerpoint/2010/main" val="4224882098"/>
              </p:ext>
            </p:extLst>
          </p:nvPr>
        </p:nvGraphicFramePr>
        <p:xfrm>
          <a:off x="188640" y="1120072"/>
          <a:ext cx="6480719" cy="7732666"/>
        </p:xfrm>
        <a:graphic>
          <a:graphicData uri="http://schemas.openxmlformats.org/drawingml/2006/table">
            <a:tbl>
              <a:tblPr>
                <a:tableStyleId>{B301B821-A1FF-4177-AEE7-76D212191A09}</a:tableStyleId>
              </a:tblPr>
              <a:tblGrid>
                <a:gridCol w="1234423">
                  <a:extLst>
                    <a:ext uri="{9D8B030D-6E8A-4147-A177-3AD203B41FA5}">
                      <a16:colId xmlns:a16="http://schemas.microsoft.com/office/drawing/2014/main" val="20000"/>
                    </a:ext>
                  </a:extLst>
                </a:gridCol>
                <a:gridCol w="848666">
                  <a:extLst>
                    <a:ext uri="{9D8B030D-6E8A-4147-A177-3AD203B41FA5}">
                      <a16:colId xmlns:a16="http://schemas.microsoft.com/office/drawing/2014/main" val="20001"/>
                    </a:ext>
                  </a:extLst>
                </a:gridCol>
                <a:gridCol w="925817">
                  <a:extLst>
                    <a:ext uri="{9D8B030D-6E8A-4147-A177-3AD203B41FA5}">
                      <a16:colId xmlns:a16="http://schemas.microsoft.com/office/drawing/2014/main" val="20002"/>
                    </a:ext>
                  </a:extLst>
                </a:gridCol>
                <a:gridCol w="1465877">
                  <a:extLst>
                    <a:ext uri="{9D8B030D-6E8A-4147-A177-3AD203B41FA5}">
                      <a16:colId xmlns:a16="http://schemas.microsoft.com/office/drawing/2014/main" val="20003"/>
                    </a:ext>
                  </a:extLst>
                </a:gridCol>
                <a:gridCol w="2005936">
                  <a:extLst>
                    <a:ext uri="{9D8B030D-6E8A-4147-A177-3AD203B41FA5}">
                      <a16:colId xmlns:a16="http://schemas.microsoft.com/office/drawing/2014/main" val="20004"/>
                    </a:ext>
                  </a:extLst>
                </a:gridCol>
              </a:tblGrid>
              <a:tr h="0">
                <a:tc>
                  <a:txBody>
                    <a:bodyPr/>
                    <a:lstStyle/>
                    <a:p>
                      <a:pPr algn="ctr" fontAlgn="b"/>
                      <a:r>
                        <a:rPr lang="es-ES" sz="1000" b="0" u="none" strike="noStrike" dirty="0">
                          <a:solidFill>
                            <a:schemeClr val="bg1"/>
                          </a:solidFill>
                          <a:effectLst/>
                          <a:latin typeface="Kozuka Gothic Pro L" pitchFamily="34" charset="-128"/>
                          <a:ea typeface="Kozuka Gothic Pro L" pitchFamily="34" charset="-128"/>
                        </a:rPr>
                        <a:t>Full </a:t>
                      </a:r>
                      <a:r>
                        <a:rPr lang="es-ES" sz="1000" b="0" u="none" strike="noStrike" dirty="0" err="1">
                          <a:solidFill>
                            <a:schemeClr val="bg1"/>
                          </a:solidFill>
                          <a:effectLst/>
                          <a:latin typeface="Kozuka Gothic Pro L" pitchFamily="34" charset="-128"/>
                          <a:ea typeface="Kozuka Gothic Pro L" pitchFamily="34" charset="-128"/>
                        </a:rPr>
                        <a:t>name</a:t>
                      </a:r>
                      <a:endParaRPr lang="es-ES" sz="1000" b="0" i="0" u="none" strike="noStrike" dirty="0">
                        <a:solidFill>
                          <a:schemeClr val="bg1"/>
                        </a:solidFill>
                        <a:effectLst/>
                        <a:latin typeface="Kozuka Gothic Pro L" pitchFamily="34" charset="-128"/>
                        <a:ea typeface="Kozuka Gothic Pro L" pitchFamily="34" charset="-128"/>
                      </a:endParaRPr>
                    </a:p>
                  </a:txBody>
                  <a:tcPr marL="826" marR="826" marT="826" marB="0">
                    <a:solidFill>
                      <a:schemeClr val="tx2">
                        <a:lumMod val="75000"/>
                      </a:schemeClr>
                    </a:solidFill>
                  </a:tcPr>
                </a:tc>
                <a:tc>
                  <a:txBody>
                    <a:bodyPr/>
                    <a:lstStyle/>
                    <a:p>
                      <a:pPr algn="ctr" fontAlgn="b"/>
                      <a:r>
                        <a:rPr lang="en-US" sz="700" b="0" u="none" strike="noStrike" dirty="0">
                          <a:solidFill>
                            <a:schemeClr val="bg1"/>
                          </a:solidFill>
                          <a:effectLst/>
                          <a:latin typeface="Kozuka Gothic Pro L" pitchFamily="34" charset="-128"/>
                          <a:ea typeface="Kozuka Gothic Pro L" pitchFamily="34" charset="-128"/>
                        </a:rPr>
                        <a:t>Position and Institution </a:t>
                      </a:r>
                      <a:endParaRPr lang="en-US" sz="700" b="0" i="0" u="none" strike="noStrike" dirty="0">
                        <a:solidFill>
                          <a:schemeClr val="bg1"/>
                        </a:solidFill>
                        <a:effectLst/>
                        <a:latin typeface="Kozuka Gothic Pro L" pitchFamily="34" charset="-128"/>
                        <a:ea typeface="Kozuka Gothic Pro L" pitchFamily="34" charset="-128"/>
                      </a:endParaRPr>
                    </a:p>
                  </a:txBody>
                  <a:tcPr marL="826" marR="826" marT="826" marB="0" anchor="ctr">
                    <a:solidFill>
                      <a:schemeClr val="tx2">
                        <a:lumMod val="75000"/>
                      </a:schemeClr>
                    </a:solidFill>
                  </a:tcPr>
                </a:tc>
                <a:tc>
                  <a:txBody>
                    <a:bodyPr/>
                    <a:lstStyle/>
                    <a:p>
                      <a:pPr algn="ctr" fontAlgn="b"/>
                      <a:r>
                        <a:rPr lang="es-ES" sz="800" b="0" u="none" strike="noStrike" dirty="0">
                          <a:solidFill>
                            <a:schemeClr val="bg1"/>
                          </a:solidFill>
                          <a:effectLst/>
                          <a:latin typeface="Kozuka Gothic Pro L" pitchFamily="34" charset="-128"/>
                          <a:ea typeface="Kozuka Gothic Pro L" pitchFamily="34" charset="-128"/>
                        </a:rPr>
                        <a:t>Email and </a:t>
                      </a:r>
                    </a:p>
                    <a:p>
                      <a:pPr algn="ctr" fontAlgn="b"/>
                      <a:r>
                        <a:rPr lang="es-ES" sz="800" b="0" u="none" strike="noStrike" dirty="0" err="1">
                          <a:solidFill>
                            <a:schemeClr val="bg1"/>
                          </a:solidFill>
                          <a:effectLst/>
                          <a:latin typeface="Kozuka Gothic Pro L" pitchFamily="34" charset="-128"/>
                          <a:ea typeface="Kozuka Gothic Pro L" pitchFamily="34" charset="-128"/>
                        </a:rPr>
                        <a:t>telephone</a:t>
                      </a:r>
                      <a:r>
                        <a:rPr lang="es-ES" sz="800" b="0" u="none" strike="noStrike" dirty="0">
                          <a:solidFill>
                            <a:schemeClr val="bg1"/>
                          </a:solidFill>
                          <a:effectLst/>
                          <a:latin typeface="Kozuka Gothic Pro L" pitchFamily="34" charset="-128"/>
                          <a:ea typeface="Kozuka Gothic Pro L" pitchFamily="34" charset="-128"/>
                        </a:rPr>
                        <a:t> </a:t>
                      </a:r>
                      <a:r>
                        <a:rPr lang="es-ES" sz="800" b="0" u="none" strike="noStrike" dirty="0" err="1">
                          <a:solidFill>
                            <a:schemeClr val="bg1"/>
                          </a:solidFill>
                          <a:effectLst/>
                          <a:latin typeface="Kozuka Gothic Pro L" pitchFamily="34" charset="-128"/>
                          <a:ea typeface="Kozuka Gothic Pro L" pitchFamily="34" charset="-128"/>
                        </a:rPr>
                        <a:t>number</a:t>
                      </a:r>
                      <a:endParaRPr lang="es-ES" sz="800" b="0" i="0" u="none" strike="noStrike" dirty="0">
                        <a:solidFill>
                          <a:schemeClr val="bg1"/>
                        </a:solidFill>
                        <a:effectLst/>
                        <a:latin typeface="Kozuka Gothic Pro L" pitchFamily="34" charset="-128"/>
                        <a:ea typeface="Kozuka Gothic Pro L" pitchFamily="34" charset="-128"/>
                      </a:endParaRPr>
                    </a:p>
                  </a:txBody>
                  <a:tcPr marL="826" marR="826" marT="826" marB="0" anchor="ctr">
                    <a:solidFill>
                      <a:schemeClr val="tx2">
                        <a:lumMod val="75000"/>
                      </a:schemeClr>
                    </a:solidFill>
                  </a:tcPr>
                </a:tc>
                <a:tc>
                  <a:txBody>
                    <a:bodyPr/>
                    <a:lstStyle/>
                    <a:p>
                      <a:pPr algn="ctr" fontAlgn="b"/>
                      <a:r>
                        <a:rPr lang="en-US" sz="800" b="0" u="none" strike="noStrike" dirty="0">
                          <a:solidFill>
                            <a:schemeClr val="bg1"/>
                          </a:solidFill>
                          <a:effectLst/>
                          <a:latin typeface="Kozuka Gothic Pro L" pitchFamily="34" charset="-128"/>
                          <a:ea typeface="Kozuka Gothic Pro L" pitchFamily="34" charset="-128"/>
                        </a:rPr>
                        <a:t>Expertise and </a:t>
                      </a:r>
                    </a:p>
                    <a:p>
                      <a:pPr algn="ctr" fontAlgn="b"/>
                      <a:r>
                        <a:rPr lang="en-US" sz="800" b="0" u="none" strike="noStrike" dirty="0">
                          <a:solidFill>
                            <a:schemeClr val="bg1"/>
                          </a:solidFill>
                          <a:effectLst/>
                          <a:latin typeface="Kozuka Gothic Pro L" pitchFamily="34" charset="-128"/>
                          <a:ea typeface="Kozuka Gothic Pro L" pitchFamily="34" charset="-128"/>
                        </a:rPr>
                        <a:t>the scientific field</a:t>
                      </a:r>
                      <a:endParaRPr lang="en-US" sz="800" b="0" i="0" u="none" strike="noStrike" dirty="0">
                        <a:solidFill>
                          <a:schemeClr val="bg1"/>
                        </a:solidFill>
                        <a:effectLst/>
                        <a:latin typeface="Kozuka Gothic Pro L" pitchFamily="34" charset="-128"/>
                        <a:ea typeface="Kozuka Gothic Pro L" pitchFamily="34" charset="-128"/>
                      </a:endParaRPr>
                    </a:p>
                  </a:txBody>
                  <a:tcPr marL="826" marR="826" marT="826" marB="0" anchor="ctr">
                    <a:solidFill>
                      <a:schemeClr val="tx2">
                        <a:lumMod val="75000"/>
                      </a:schemeClr>
                    </a:solidFill>
                  </a:tcPr>
                </a:tc>
                <a:tc>
                  <a:txBody>
                    <a:bodyPr/>
                    <a:lstStyle/>
                    <a:p>
                      <a:pPr algn="ctr" fontAlgn="b"/>
                      <a:r>
                        <a:rPr lang="en-US" sz="700" b="0" u="none" strike="noStrike" dirty="0">
                          <a:solidFill>
                            <a:schemeClr val="bg1"/>
                          </a:solidFill>
                          <a:effectLst/>
                          <a:latin typeface="Kozuka Gothic Pro L" pitchFamily="34" charset="-128"/>
                          <a:ea typeface="Kozuka Gothic Pro L" pitchFamily="34" charset="-128"/>
                        </a:rPr>
                        <a:t>Techniques, animal works or determinations </a:t>
                      </a:r>
                    </a:p>
                    <a:p>
                      <a:pPr algn="ctr" fontAlgn="b"/>
                      <a:r>
                        <a:rPr lang="en-US" sz="700" b="0" u="none" strike="noStrike" dirty="0">
                          <a:solidFill>
                            <a:schemeClr val="bg1"/>
                          </a:solidFill>
                          <a:effectLst/>
                          <a:latin typeface="Kozuka Gothic Pro L" pitchFamily="34" charset="-128"/>
                          <a:ea typeface="Kozuka Gothic Pro L" pitchFamily="34" charset="-128"/>
                        </a:rPr>
                        <a:t>for possible collaborations </a:t>
                      </a:r>
                      <a:endParaRPr lang="en-US" sz="700" b="0" i="0" u="none" strike="noStrike" dirty="0">
                        <a:solidFill>
                          <a:schemeClr val="bg1"/>
                        </a:solidFill>
                        <a:effectLst/>
                        <a:latin typeface="Kozuka Gothic Pro L" pitchFamily="34" charset="-128"/>
                        <a:ea typeface="Kozuka Gothic Pro L" pitchFamily="34" charset="-128"/>
                      </a:endParaRPr>
                    </a:p>
                  </a:txBody>
                  <a:tcPr marL="826" marR="826" marT="826" marB="0" anchor="ctr">
                    <a:solidFill>
                      <a:schemeClr val="tx2">
                        <a:lumMod val="75000"/>
                      </a:schemeClr>
                    </a:solidFill>
                  </a:tcPr>
                </a:tc>
                <a:extLst>
                  <a:ext uri="{0D108BD9-81ED-4DB2-BD59-A6C34878D82A}">
                    <a16:rowId xmlns:a16="http://schemas.microsoft.com/office/drawing/2014/main" val="10000"/>
                  </a:ext>
                </a:extLst>
              </a:tr>
              <a:tr h="936000">
                <a:tc>
                  <a:txBody>
                    <a:bodyPr/>
                    <a:lstStyle/>
                    <a:p>
                      <a:pPr algn="l" fontAlgn="b"/>
                      <a:r>
                        <a:rPr lang="es-ES" sz="800" b="1" u="none" strike="noStrike" dirty="0">
                          <a:effectLst/>
                          <a:latin typeface="Kozuka Gothic Pro L" pitchFamily="34" charset="-128"/>
                          <a:ea typeface="Kozuka Gothic Pro L" pitchFamily="34" charset="-128"/>
                        </a:rPr>
                        <a:t>Harry</a:t>
                      </a:r>
                      <a:r>
                        <a:rPr lang="es-ES" sz="800" b="1" u="none" strike="noStrike" baseline="0" dirty="0">
                          <a:effectLst/>
                          <a:latin typeface="Kozuka Gothic Pro L" pitchFamily="34" charset="-128"/>
                          <a:ea typeface="Kozuka Gothic Pro L" pitchFamily="34" charset="-128"/>
                        </a:rPr>
                        <a:t> </a:t>
                      </a:r>
                    </a:p>
                    <a:p>
                      <a:pPr algn="l" fontAlgn="b"/>
                      <a:r>
                        <a:rPr lang="es-ES" sz="800" b="1" u="none" strike="noStrike" baseline="0" dirty="0">
                          <a:effectLst/>
                          <a:latin typeface="Kozuka Gothic Pro L" pitchFamily="34" charset="-128"/>
                          <a:ea typeface="Kozuka Gothic Pro L" pitchFamily="34" charset="-128"/>
                        </a:rPr>
                        <a:t>Van </a:t>
                      </a:r>
                      <a:r>
                        <a:rPr lang="es-ES" sz="800" b="1" u="none" strike="noStrike" baseline="0" dirty="0" err="1">
                          <a:effectLst/>
                          <a:latin typeface="Kozuka Gothic Pro L" pitchFamily="34" charset="-128"/>
                          <a:ea typeface="Kozuka Gothic Pro L" pitchFamily="34" charset="-128"/>
                        </a:rPr>
                        <a:t>Goor</a:t>
                      </a:r>
                      <a:endParaRPr lang="es-ES" sz="800" b="1" u="none" strike="noStrike" dirty="0">
                        <a:effectLst/>
                        <a:latin typeface="Kozuka Gothic Pro L" pitchFamily="34" charset="-128"/>
                        <a:ea typeface="Kozuka Gothic Pro L" pitchFamily="34" charset="-128"/>
                      </a:endParaRPr>
                    </a:p>
                  </a:txBody>
                  <a:tcPr marL="826" marR="826" marT="826" marB="0" anchor="b"/>
                </a:tc>
                <a:tc>
                  <a:txBody>
                    <a:bodyPr/>
                    <a:lstStyle/>
                    <a:p>
                      <a:pPr algn="l" fontAlgn="b"/>
                      <a:endParaRPr lang="en-US" sz="700" u="none" strike="noStrike" dirty="0">
                        <a:effectLst/>
                        <a:latin typeface="Kozuka Gothic Pro L" pitchFamily="34" charset="-128"/>
                        <a:ea typeface="Kozuka Gothic Pro L" pitchFamily="34" charset="-128"/>
                      </a:endParaRPr>
                    </a:p>
                    <a:p>
                      <a:pPr algn="l" fontAlgn="b"/>
                      <a:r>
                        <a:rPr lang="en-US" sz="700" b="1" u="none" strike="noStrike" dirty="0">
                          <a:effectLst/>
                          <a:latin typeface="Kozuka Gothic Pro L" pitchFamily="34" charset="-128"/>
                          <a:ea typeface="Kozuka Gothic Pro L" pitchFamily="34" charset="-128"/>
                        </a:rPr>
                        <a:t>Professor</a:t>
                      </a:r>
                      <a:r>
                        <a:rPr lang="en-US" sz="700" u="none" strike="noStrike" dirty="0">
                          <a:effectLst/>
                          <a:latin typeface="Kozuka Gothic Pro L" pitchFamily="34" charset="-128"/>
                          <a:ea typeface="Kozuka Gothic Pro L" pitchFamily="34" charset="-128"/>
                        </a:rPr>
                        <a:t> in experimental </a:t>
                      </a:r>
                      <a:r>
                        <a:rPr lang="en-US" sz="700" u="none" strike="noStrike" dirty="0" err="1">
                          <a:effectLst/>
                          <a:latin typeface="Kozuka Gothic Pro L" pitchFamily="34" charset="-128"/>
                          <a:ea typeface="Kozuka Gothic Pro L" pitchFamily="34" charset="-128"/>
                        </a:rPr>
                        <a:t>nephropathology</a:t>
                      </a:r>
                      <a:r>
                        <a:rPr lang="en-US" sz="700" u="none" strike="noStrike" dirty="0">
                          <a:effectLst/>
                          <a:latin typeface="Kozuka Gothic Pro L" pitchFamily="34" charset="-128"/>
                          <a:ea typeface="Kozuka Gothic Pro L" pitchFamily="34" charset="-128"/>
                        </a:rPr>
                        <a:t>, University Medical Center Groningen, The Netherlands</a:t>
                      </a:r>
                    </a:p>
                    <a:p>
                      <a:pPr algn="l" fontAlgn="b"/>
                      <a:endParaRPr lang="en-US" sz="700" u="none" strike="noStrike" dirty="0">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a:effectLst/>
                          <a:latin typeface="Kozuka Gothic Pro L" pitchFamily="34" charset="-128"/>
                          <a:ea typeface="Kozuka Gothic Pro L" pitchFamily="34" charset="-128"/>
                        </a:rPr>
                        <a:t>h.van.goor@umcg.nl  0031-641194350</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Development of drugs, pathology, mitochondrial function, biomarkers. Oxidative stress biomarkers, drug development for CVD, </a:t>
                      </a:r>
                    </a:p>
                    <a:p>
                      <a:pPr algn="l" fontAlgn="b"/>
                      <a:r>
                        <a:rPr lang="en-US" sz="700" u="none" strike="noStrike" dirty="0">
                          <a:effectLst/>
                          <a:latin typeface="Kozuka Gothic Pro L" pitchFamily="34" charset="-128"/>
                          <a:ea typeface="Kozuka Gothic Pro L" pitchFamily="34" charset="-128"/>
                        </a:rPr>
                        <a:t>mitochondria-NRF2 interactions</a:t>
                      </a:r>
                      <a:r>
                        <a:rPr lang="en-US" sz="800" u="none" strike="noStrike" dirty="0">
                          <a:effectLst/>
                          <a:latin typeface="Kozuka Gothic Pro L" pitchFamily="34" charset="-128"/>
                          <a:ea typeface="Kozuka Gothic Pro L" pitchFamily="34" charset="-128"/>
                        </a:rPr>
                        <a:t>.</a:t>
                      </a:r>
                      <a:endParaRPr lang="en-US" sz="8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800" u="none" strike="noStrike" dirty="0">
                          <a:effectLst/>
                          <a:latin typeface="Kozuka Gothic Pro L" pitchFamily="34" charset="-128"/>
                          <a:ea typeface="Kozuka Gothic Pro L" pitchFamily="34" charset="-128"/>
                        </a:rPr>
                        <a:t> Immunohistochemistry, spatial transcriptomics, mitochondrial dynamics, experimental models, clinical cohorts</a:t>
                      </a:r>
                      <a:endParaRPr lang="en-US" sz="8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1"/>
                  </a:ext>
                </a:extLst>
              </a:tr>
              <a:tr h="936000">
                <a:tc>
                  <a:txBody>
                    <a:bodyPr/>
                    <a:lstStyle/>
                    <a:p>
                      <a:pPr algn="l" fontAlgn="b"/>
                      <a:r>
                        <a:rPr lang="es-ES" sz="800" b="1" i="0" u="none" strike="noStrike" dirty="0" err="1">
                          <a:solidFill>
                            <a:schemeClr val="dk1"/>
                          </a:solidFill>
                          <a:effectLst/>
                          <a:latin typeface="Kozuka Gothic Pro L" pitchFamily="34" charset="-128"/>
                          <a:ea typeface="Kozuka Gothic Pro L" pitchFamily="34" charset="-128"/>
                        </a:rPr>
                        <a:t>Laureno</a:t>
                      </a:r>
                      <a:endParaRPr lang="es-ES" sz="800" b="1" i="0" u="none" strike="noStrike" dirty="0">
                        <a:solidFill>
                          <a:schemeClr val="dk1"/>
                        </a:solidFill>
                        <a:effectLst/>
                        <a:latin typeface="Kozuka Gothic Pro L" pitchFamily="34" charset="-128"/>
                        <a:ea typeface="Kozuka Gothic Pro L" pitchFamily="34" charset="-128"/>
                      </a:endParaRPr>
                    </a:p>
                    <a:p>
                      <a:pPr algn="l" fontAlgn="b"/>
                      <a:r>
                        <a:rPr lang="es-ES" sz="800" b="1" i="0" u="none" strike="noStrike" dirty="0">
                          <a:solidFill>
                            <a:schemeClr val="dk1"/>
                          </a:solidFill>
                          <a:effectLst/>
                          <a:latin typeface="Kozuka Gothic Pro L" pitchFamily="34" charset="-128"/>
                          <a:ea typeface="Kozuka Gothic Pro L" pitchFamily="34" charset="-128"/>
                        </a:rPr>
                        <a:t>De</a:t>
                      </a:r>
                      <a:r>
                        <a:rPr lang="es-ES" sz="800" b="1" i="0" u="none" strike="noStrike" baseline="0" dirty="0">
                          <a:solidFill>
                            <a:schemeClr val="dk1"/>
                          </a:solidFill>
                          <a:effectLst/>
                          <a:latin typeface="Kozuka Gothic Pro L" pitchFamily="34" charset="-128"/>
                          <a:ea typeface="Kozuka Gothic Pro L" pitchFamily="34" charset="-128"/>
                        </a:rPr>
                        <a:t> la Vega</a:t>
                      </a:r>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r>
                        <a:rPr lang="es-ES" sz="700" b="1" u="none" strike="noStrike" dirty="0">
                          <a:effectLst/>
                          <a:latin typeface="Kozuka Gothic Pro L" pitchFamily="34" charset="-128"/>
                          <a:ea typeface="Kozuka Gothic Pro L" pitchFamily="34" charset="-128"/>
                        </a:rPr>
                        <a:t>Senior </a:t>
                      </a:r>
                      <a:r>
                        <a:rPr lang="es-ES" sz="700" b="1" u="none" strike="noStrike" dirty="0" err="1">
                          <a:effectLst/>
                          <a:latin typeface="Kozuka Gothic Pro L" pitchFamily="34" charset="-128"/>
                          <a:ea typeface="Kozuka Gothic Pro L" pitchFamily="34" charset="-128"/>
                        </a:rPr>
                        <a:t>Lecturer</a:t>
                      </a:r>
                      <a:r>
                        <a:rPr lang="es-ES" sz="700" u="none" strike="noStrike" dirty="0">
                          <a:effectLst/>
                          <a:latin typeface="Kozuka Gothic Pro L" pitchFamily="34" charset="-128"/>
                          <a:ea typeface="Kozuka Gothic Pro L" pitchFamily="34" charset="-128"/>
                        </a:rPr>
                        <a:t>, </a:t>
                      </a:r>
                      <a:r>
                        <a:rPr lang="es-ES" sz="700" u="none" strike="noStrike" dirty="0" err="1">
                          <a:effectLst/>
                          <a:latin typeface="Kozuka Gothic Pro L" pitchFamily="34" charset="-128"/>
                          <a:ea typeface="Kozuka Gothic Pro L" pitchFamily="34" charset="-128"/>
                        </a:rPr>
                        <a:t>University</a:t>
                      </a:r>
                      <a:r>
                        <a:rPr lang="es-ES" sz="700" u="none" strike="noStrike" dirty="0">
                          <a:effectLst/>
                          <a:latin typeface="Kozuka Gothic Pro L" pitchFamily="34" charset="-128"/>
                          <a:ea typeface="Kozuka Gothic Pro L" pitchFamily="34" charset="-128"/>
                        </a:rPr>
                        <a:t> of </a:t>
                      </a:r>
                    </a:p>
                    <a:p>
                      <a:pPr algn="l" fontAlgn="b"/>
                      <a:r>
                        <a:rPr lang="es-ES" sz="700" u="none" strike="noStrike" dirty="0">
                          <a:effectLst/>
                          <a:latin typeface="Kozuka Gothic Pro L" pitchFamily="34" charset="-128"/>
                          <a:ea typeface="Kozuka Gothic Pro L" pitchFamily="34" charset="-128"/>
                        </a:rPr>
                        <a:t>Dundee</a:t>
                      </a:r>
                      <a:r>
                        <a:rPr lang="es-ES" sz="700" u="none" strike="noStrike" baseline="0" dirty="0">
                          <a:effectLst/>
                          <a:latin typeface="Kozuka Gothic Pro L" pitchFamily="34" charset="-128"/>
                          <a:ea typeface="Kozuka Gothic Pro L" pitchFamily="34" charset="-128"/>
                        </a:rPr>
                        <a:t> </a:t>
                      </a:r>
                      <a:r>
                        <a:rPr lang="es-ES" sz="700" u="none" strike="noStrike" dirty="0">
                          <a:effectLst/>
                          <a:latin typeface="Kozuka Gothic Pro L" pitchFamily="34" charset="-128"/>
                          <a:ea typeface="Kozuka Gothic Pro L" pitchFamily="34" charset="-128"/>
                        </a:rPr>
                        <a:t>Scotland</a:t>
                      </a:r>
                    </a:p>
                    <a:p>
                      <a:pPr algn="l" fontAlgn="b"/>
                      <a:r>
                        <a:rPr lang="es-ES" sz="700" b="0" i="0" u="none" strike="noStrike" dirty="0" err="1">
                          <a:solidFill>
                            <a:srgbClr val="000000"/>
                          </a:solidFill>
                          <a:effectLst/>
                          <a:latin typeface="Kozuka Gothic Pro L" pitchFamily="34" charset="-128"/>
                          <a:ea typeface="Kozuka Gothic Pro L" pitchFamily="34" charset="-128"/>
                        </a:rPr>
                        <a:t>United</a:t>
                      </a:r>
                      <a:r>
                        <a:rPr lang="es-ES" sz="700" b="0" i="0" u="none" strike="noStrike" baseline="0" dirty="0">
                          <a:solidFill>
                            <a:srgbClr val="000000"/>
                          </a:solidFill>
                          <a:effectLst/>
                          <a:latin typeface="Kozuka Gothic Pro L" pitchFamily="34" charset="-128"/>
                          <a:ea typeface="Kozuka Gothic Pro L" pitchFamily="34" charset="-128"/>
                        </a:rPr>
                        <a:t> </a:t>
                      </a:r>
                      <a:r>
                        <a:rPr lang="es-ES" sz="700" b="0" i="0" u="none" strike="noStrike" baseline="0" dirty="0" err="1">
                          <a:solidFill>
                            <a:srgbClr val="000000"/>
                          </a:solidFill>
                          <a:effectLst/>
                          <a:latin typeface="Kozuka Gothic Pro L" pitchFamily="34" charset="-128"/>
                          <a:ea typeface="Kozuka Gothic Pro L" pitchFamily="34" charset="-128"/>
                        </a:rPr>
                        <a:t>Kindon</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err="1">
                          <a:effectLst/>
                          <a:latin typeface="Kozuka Gothic Pro L" pitchFamily="34" charset="-128"/>
                          <a:ea typeface="Kozuka Gothic Pro L" pitchFamily="34" charset="-128"/>
                        </a:rPr>
                        <a:t>l.delavega</a:t>
                      </a:r>
                      <a:r>
                        <a:rPr lang="es-ES" sz="700" u="none" strike="noStrike" dirty="0">
                          <a:effectLst/>
                          <a:latin typeface="Kozuka Gothic Pro L" pitchFamily="34" charset="-128"/>
                          <a:ea typeface="Kozuka Gothic Pro L" pitchFamily="34" charset="-128"/>
                        </a:rPr>
                        <a:t>@</a:t>
                      </a:r>
                    </a:p>
                    <a:p>
                      <a:pPr algn="l" fontAlgn="b"/>
                      <a:r>
                        <a:rPr lang="es-ES" sz="700" u="none" strike="noStrike" dirty="0">
                          <a:effectLst/>
                          <a:latin typeface="Kozuka Gothic Pro L" pitchFamily="34" charset="-128"/>
                          <a:ea typeface="Kozuka Gothic Pro L" pitchFamily="34" charset="-128"/>
                        </a:rPr>
                        <a:t>dundee.ac.uk</a:t>
                      </a:r>
                    </a:p>
                    <a:p>
                      <a:pPr algn="l" fontAlgn="b"/>
                      <a:r>
                        <a:rPr lang="es-ES" sz="700" u="none" strike="noStrike" dirty="0">
                          <a:effectLst/>
                          <a:latin typeface="Kozuka Gothic Pro L" pitchFamily="34" charset="-128"/>
                          <a:ea typeface="Kozuka Gothic Pro L" pitchFamily="34" charset="-128"/>
                        </a:rPr>
                        <a:t>+44(0)1382 383990 </a:t>
                      </a:r>
                    </a:p>
                  </a:txBody>
                  <a:tcPr marL="826" marR="826" marT="826" marB="0" anchor="ctr"/>
                </a:tc>
                <a:tc>
                  <a:txBody>
                    <a:bodyPr/>
                    <a:lstStyle/>
                    <a:p>
                      <a:pPr algn="l" fontAlgn="b"/>
                      <a:r>
                        <a:rPr lang="en-US" sz="700" b="0" i="0" u="none" strike="noStrike" dirty="0">
                          <a:solidFill>
                            <a:srgbClr val="000000"/>
                          </a:solidFill>
                          <a:effectLst/>
                          <a:latin typeface="Kozuka Gothic Pro L" pitchFamily="34" charset="-128"/>
                          <a:ea typeface="Kozuka Gothic Pro L" pitchFamily="34" charset="-128"/>
                        </a:rPr>
                        <a:t>BACH1 and NRF2 biology. Identification and </a:t>
                      </a:r>
                      <a:r>
                        <a:rPr lang="en-US" sz="700" b="0" i="0" u="none" strike="noStrike" dirty="0" err="1">
                          <a:solidFill>
                            <a:srgbClr val="000000"/>
                          </a:solidFill>
                          <a:effectLst/>
                          <a:latin typeface="Kozuka Gothic Pro L" pitchFamily="34" charset="-128"/>
                          <a:ea typeface="Kozuka Gothic Pro L" pitchFamily="34" charset="-128"/>
                        </a:rPr>
                        <a:t>characterisation</a:t>
                      </a:r>
                      <a:r>
                        <a:rPr lang="en-US" sz="700" b="0" i="0" u="none" strike="noStrike" dirty="0">
                          <a:solidFill>
                            <a:srgbClr val="000000"/>
                          </a:solidFill>
                          <a:effectLst/>
                          <a:latin typeface="Kozuka Gothic Pro L" pitchFamily="34" charset="-128"/>
                          <a:ea typeface="Kozuka Gothic Pro L" pitchFamily="34" charset="-128"/>
                        </a:rPr>
                        <a:t> </a:t>
                      </a:r>
                    </a:p>
                    <a:p>
                      <a:pPr algn="l" fontAlgn="b"/>
                      <a:r>
                        <a:rPr lang="en-US" sz="700" b="0" i="0" u="none" strike="noStrike" dirty="0">
                          <a:solidFill>
                            <a:srgbClr val="000000"/>
                          </a:solidFill>
                          <a:effectLst/>
                          <a:latin typeface="Kozuka Gothic Pro L" pitchFamily="34" charset="-128"/>
                          <a:ea typeface="Kozuka Gothic Pro L" pitchFamily="34" charset="-128"/>
                        </a:rPr>
                        <a:t>of BACH1 inhibitors and dual BACH1/KEAP1 inhibitors.</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600" b="0" i="0" u="none" strike="noStrike" dirty="0" err="1">
                          <a:solidFill>
                            <a:srgbClr val="000000"/>
                          </a:solidFill>
                          <a:effectLst/>
                          <a:latin typeface="Kozuka Gothic Pro L" pitchFamily="34" charset="-128"/>
                          <a:ea typeface="Kozuka Gothic Pro L" pitchFamily="34" charset="-128"/>
                        </a:rPr>
                        <a:t>Optimised</a:t>
                      </a:r>
                      <a:r>
                        <a:rPr lang="en-US" sz="600" b="0" i="0" u="none" strike="noStrike" dirty="0">
                          <a:solidFill>
                            <a:srgbClr val="000000"/>
                          </a:solidFill>
                          <a:effectLst/>
                          <a:latin typeface="Kozuka Gothic Pro L" pitchFamily="34" charset="-128"/>
                          <a:ea typeface="Kozuka Gothic Pro L" pitchFamily="34" charset="-128"/>
                        </a:rPr>
                        <a:t> cell-based high throughput screening to identify BACH1 inhibitors and dual BACH1/KEAP1 inhibitors. Pipeline from screening to validation in several cell models. Identification of mechanism of action.</a:t>
                      </a:r>
                    </a:p>
                    <a:p>
                      <a:pPr algn="l" fontAlgn="b"/>
                      <a:r>
                        <a:rPr lang="en-US" sz="600" b="0" i="0" u="none" strike="noStrike" dirty="0">
                          <a:solidFill>
                            <a:srgbClr val="000000"/>
                          </a:solidFill>
                          <a:effectLst/>
                          <a:latin typeface="Kozuka Gothic Pro L" pitchFamily="34" charset="-128"/>
                          <a:ea typeface="Kozuka Gothic Pro L" pitchFamily="34" charset="-128"/>
                        </a:rPr>
                        <a:t>Large panel of human and mouse cell lines with BACH1 and/or NRF2 knockouts</a:t>
                      </a:r>
                    </a:p>
                    <a:p>
                      <a:pPr algn="l" fontAlgn="b"/>
                      <a:r>
                        <a:rPr lang="en-US" sz="600" b="0" i="0" u="none" strike="noStrike" dirty="0">
                          <a:solidFill>
                            <a:srgbClr val="000000"/>
                          </a:solidFill>
                          <a:effectLst/>
                          <a:latin typeface="Kozuka Gothic Pro L" pitchFamily="34" charset="-128"/>
                          <a:ea typeface="Kozuka Gothic Pro L" pitchFamily="34" charset="-128"/>
                        </a:rPr>
                        <a:t>Lung and breast cancer models: Xenograft and </a:t>
                      </a:r>
                      <a:r>
                        <a:rPr lang="en-US" sz="600" b="0" i="0" u="none" strike="noStrike" dirty="0" err="1">
                          <a:solidFill>
                            <a:srgbClr val="000000"/>
                          </a:solidFill>
                          <a:effectLst/>
                          <a:latin typeface="Kozuka Gothic Pro L" pitchFamily="34" charset="-128"/>
                          <a:ea typeface="Kozuka Gothic Pro L" pitchFamily="34" charset="-128"/>
                        </a:rPr>
                        <a:t>syngrafts</a:t>
                      </a:r>
                      <a:endParaRPr lang="en-US" sz="600" b="0" i="0" u="none" strike="noStrike" dirty="0">
                        <a:solidFill>
                          <a:srgbClr val="000000"/>
                        </a:solidFill>
                        <a:effectLst/>
                        <a:latin typeface="Kozuka Gothic Pro L" pitchFamily="34" charset="-128"/>
                        <a:ea typeface="Kozuka Gothic Pro L" pitchFamily="34" charset="-128"/>
                      </a:endParaRPr>
                    </a:p>
                    <a:p>
                      <a:pPr algn="l" fontAlgn="b"/>
                      <a:r>
                        <a:rPr lang="en-US" sz="600" b="0" i="0" u="none" strike="noStrike" dirty="0">
                          <a:solidFill>
                            <a:srgbClr val="000000"/>
                          </a:solidFill>
                          <a:effectLst/>
                          <a:latin typeface="Kozuka Gothic Pro L" pitchFamily="34" charset="-128"/>
                          <a:ea typeface="Kozuka Gothic Pro L" pitchFamily="34" charset="-128"/>
                        </a:rPr>
                        <a:t>Validated protocols to study BACH1 in human tissue by IHC</a:t>
                      </a:r>
                    </a:p>
                  </a:txBody>
                  <a:tcPr marL="826" marR="826" marT="826" marB="0" anchor="ctr"/>
                </a:tc>
                <a:extLst>
                  <a:ext uri="{0D108BD9-81ED-4DB2-BD59-A6C34878D82A}">
                    <a16:rowId xmlns:a16="http://schemas.microsoft.com/office/drawing/2014/main" val="10002"/>
                  </a:ext>
                </a:extLst>
              </a:tr>
              <a:tr h="936000">
                <a:tc>
                  <a:txBody>
                    <a:bodyPr/>
                    <a:lstStyle/>
                    <a:p>
                      <a:pPr algn="l" fontAlgn="b"/>
                      <a:r>
                        <a:rPr lang="es-ES" sz="800" b="1" u="none" strike="noStrike" dirty="0" err="1">
                          <a:effectLst/>
                          <a:latin typeface="Kozuka Gothic Pro L" pitchFamily="34" charset="-128"/>
                          <a:ea typeface="Kozuka Gothic Pro L" pitchFamily="34" charset="-128"/>
                        </a:rPr>
                        <a:t>Lidija</a:t>
                      </a:r>
                      <a:r>
                        <a:rPr lang="es-ES" sz="800" b="1" u="none" strike="noStrike" dirty="0">
                          <a:effectLst/>
                          <a:latin typeface="Kozuka Gothic Pro L" pitchFamily="34" charset="-128"/>
                          <a:ea typeface="Kozuka Gothic Pro L" pitchFamily="34" charset="-128"/>
                        </a:rPr>
                        <a:t> </a:t>
                      </a:r>
                    </a:p>
                    <a:p>
                      <a:pPr algn="l" fontAlgn="b"/>
                      <a:r>
                        <a:rPr lang="es-ES" sz="800" b="1" u="none" strike="noStrike" dirty="0" err="1">
                          <a:effectLst/>
                          <a:latin typeface="Kozuka Gothic Pro L" pitchFamily="34" charset="-128"/>
                          <a:ea typeface="Kozuka Gothic Pro L" pitchFamily="34" charset="-128"/>
                        </a:rPr>
                        <a:t>Milkovic</a:t>
                      </a:r>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r>
                        <a:rPr lang="en-US" sz="600" b="1" u="none" strike="noStrike" dirty="0">
                          <a:effectLst/>
                          <a:latin typeface="Kozuka Gothic Pro L" pitchFamily="34" charset="-128"/>
                          <a:ea typeface="Kozuka Gothic Pro L" pitchFamily="34" charset="-128"/>
                        </a:rPr>
                        <a:t>Senior Research Associate </a:t>
                      </a:r>
                      <a:r>
                        <a:rPr lang="en-US" sz="600" u="none" strike="noStrike" dirty="0">
                          <a:effectLst/>
                          <a:latin typeface="Kozuka Gothic Pro L" pitchFamily="34" charset="-128"/>
                          <a:ea typeface="Kozuka Gothic Pro L" pitchFamily="34" charset="-128"/>
                        </a:rPr>
                        <a:t>at </a:t>
                      </a:r>
                      <a:r>
                        <a:rPr lang="en-US" sz="600" u="none" strike="noStrike" dirty="0" err="1">
                          <a:effectLst/>
                          <a:latin typeface="Kozuka Gothic Pro L" pitchFamily="34" charset="-128"/>
                          <a:ea typeface="Kozuka Gothic Pro L" pitchFamily="34" charset="-128"/>
                        </a:rPr>
                        <a:t>Rudjer</a:t>
                      </a:r>
                      <a:r>
                        <a:rPr lang="en-US" sz="600" u="none" strike="noStrike" dirty="0">
                          <a:effectLst/>
                          <a:latin typeface="Kozuka Gothic Pro L" pitchFamily="34" charset="-128"/>
                          <a:ea typeface="Kozuka Gothic Pro L" pitchFamily="34" charset="-128"/>
                        </a:rPr>
                        <a:t> </a:t>
                      </a:r>
                      <a:r>
                        <a:rPr lang="en-US" sz="600" u="none" strike="noStrike" dirty="0" err="1">
                          <a:effectLst/>
                          <a:latin typeface="Kozuka Gothic Pro L" pitchFamily="34" charset="-128"/>
                          <a:ea typeface="Kozuka Gothic Pro L" pitchFamily="34" charset="-128"/>
                        </a:rPr>
                        <a:t>Boskovic</a:t>
                      </a:r>
                      <a:r>
                        <a:rPr lang="en-US" sz="600" u="none" strike="noStrike" dirty="0">
                          <a:effectLst/>
                          <a:latin typeface="Kozuka Gothic Pro L" pitchFamily="34" charset="-128"/>
                          <a:ea typeface="Kozuka Gothic Pro L" pitchFamily="34" charset="-128"/>
                        </a:rPr>
                        <a:t> </a:t>
                      </a:r>
                    </a:p>
                    <a:p>
                      <a:pPr algn="l" fontAlgn="b"/>
                      <a:r>
                        <a:rPr lang="en-US" sz="600" u="none" strike="noStrike" dirty="0">
                          <a:effectLst/>
                          <a:latin typeface="Kozuka Gothic Pro L" pitchFamily="34" charset="-128"/>
                          <a:ea typeface="Kozuka Gothic Pro L" pitchFamily="34" charset="-128"/>
                        </a:rPr>
                        <a:t>Institute </a:t>
                      </a:r>
                    </a:p>
                    <a:p>
                      <a:pPr algn="l" fontAlgn="b"/>
                      <a:r>
                        <a:rPr lang="en-US" sz="600" u="none" strike="noStrike" dirty="0">
                          <a:effectLst/>
                          <a:latin typeface="Kozuka Gothic Pro L" pitchFamily="34" charset="-128"/>
                          <a:ea typeface="Kozuka Gothic Pro L" pitchFamily="34" charset="-128"/>
                        </a:rPr>
                        <a:t>Division of Molecular Medicine</a:t>
                      </a:r>
                    </a:p>
                    <a:p>
                      <a:pPr algn="l" fontAlgn="b"/>
                      <a:r>
                        <a:rPr lang="en-US" sz="600" b="0" i="0" u="none" strike="noStrike" dirty="0" err="1">
                          <a:solidFill>
                            <a:srgbClr val="000000"/>
                          </a:solidFill>
                          <a:effectLst/>
                          <a:latin typeface="Kozuka Gothic Pro L" pitchFamily="34" charset="-128"/>
                          <a:ea typeface="Kozuka Gothic Pro L" pitchFamily="34" charset="-128"/>
                        </a:rPr>
                        <a:t>Zaged</a:t>
                      </a:r>
                      <a:r>
                        <a:rPr lang="en-US" sz="600" b="0" i="0" u="none" strike="noStrike" dirty="0">
                          <a:solidFill>
                            <a:srgbClr val="000000"/>
                          </a:solidFill>
                          <a:effectLst/>
                          <a:latin typeface="Kozuka Gothic Pro L" pitchFamily="34" charset="-128"/>
                          <a:ea typeface="Kozuka Gothic Pro L" pitchFamily="34" charset="-128"/>
                        </a:rPr>
                        <a:t>,</a:t>
                      </a:r>
                      <a:r>
                        <a:rPr lang="en-US" sz="600" b="0" i="0" u="none" strike="noStrike" baseline="0" dirty="0">
                          <a:solidFill>
                            <a:srgbClr val="000000"/>
                          </a:solidFill>
                          <a:effectLst/>
                          <a:latin typeface="Kozuka Gothic Pro L" pitchFamily="34" charset="-128"/>
                          <a:ea typeface="Kozuka Gothic Pro L" pitchFamily="34" charset="-128"/>
                        </a:rPr>
                        <a:t> Croatia</a:t>
                      </a:r>
                      <a:endParaRPr lang="en-US" sz="6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a:effectLst/>
                          <a:latin typeface="Kozuka Gothic Pro L" pitchFamily="34" charset="-128"/>
                          <a:ea typeface="Kozuka Gothic Pro L" pitchFamily="34" charset="-128"/>
                        </a:rPr>
                        <a:t>lidija.milkovic@irb.hr +38514571212</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600" u="none" strike="noStrike" dirty="0">
                          <a:effectLst/>
                          <a:latin typeface="Kozuka Gothic Pro L" pitchFamily="34" charset="-128"/>
                          <a:ea typeface="Kozuka Gothic Pro L" pitchFamily="34" charset="-128"/>
                        </a:rPr>
                        <a:t>Oxidative stress and lipid peroxidation in various health conditions, particularly cancer. Reactive oxygen species (ROS), produced during oxidative stress, play a role in cellular outcomes, dependent on their concentration and type. I am particularly interested in the interplay between oxidative stress, </a:t>
                      </a:r>
                      <a:r>
                        <a:rPr lang="en-US" sz="600" u="none" strike="noStrike" dirty="0" err="1">
                          <a:effectLst/>
                          <a:latin typeface="Kozuka Gothic Pro L" pitchFamily="34" charset="-128"/>
                          <a:ea typeface="Kozuka Gothic Pro L" pitchFamily="34" charset="-128"/>
                        </a:rPr>
                        <a:t>antioxidative</a:t>
                      </a:r>
                      <a:r>
                        <a:rPr lang="en-US" sz="600" u="none" strike="noStrike" dirty="0">
                          <a:effectLst/>
                          <a:latin typeface="Kozuka Gothic Pro L" pitchFamily="34" charset="-128"/>
                          <a:ea typeface="Kozuka Gothic Pro L" pitchFamily="34" charset="-128"/>
                        </a:rPr>
                        <a:t> mechanisms (especially NRF2), and metabolic alterations in cancer.</a:t>
                      </a:r>
                      <a:endParaRPr lang="en-US" sz="6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800" u="none" strike="noStrike" dirty="0">
                          <a:effectLst/>
                          <a:latin typeface="Kozuka Gothic Pro L" pitchFamily="34" charset="-128"/>
                          <a:ea typeface="Kozuka Gothic Pro L" pitchFamily="34" charset="-128"/>
                        </a:rPr>
                        <a:t>My expertise involves working with different cell cultures and includes all techniques that evaluate cell growth (cell viability and cell proliferation assays, migration, sphere formation), monitoring apoptosis (FACS), ROS formation, together with the western blot analyses, PCR analyses, ELISA assays. </a:t>
                      </a:r>
                      <a:endParaRPr lang="en-US" sz="8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3"/>
                  </a:ext>
                </a:extLst>
              </a:tr>
              <a:tr h="936000">
                <a:tc>
                  <a:txBody>
                    <a:bodyPr/>
                    <a:lstStyle/>
                    <a:p>
                      <a:pPr algn="l" fontAlgn="b"/>
                      <a:r>
                        <a:rPr lang="es-ES" sz="800" b="1" u="none" strike="noStrike" dirty="0" err="1">
                          <a:effectLst/>
                          <a:latin typeface="Kozuka Gothic Pro L" pitchFamily="34" charset="-128"/>
                          <a:ea typeface="Kozuka Gothic Pro L" pitchFamily="34" charset="-128"/>
                        </a:rPr>
                        <a:t>Harald</a:t>
                      </a:r>
                      <a:r>
                        <a:rPr lang="es-ES" sz="800" b="1" u="none" strike="noStrike" dirty="0">
                          <a:effectLst/>
                          <a:latin typeface="Kozuka Gothic Pro L" pitchFamily="34" charset="-128"/>
                          <a:ea typeface="Kozuka Gothic Pro L" pitchFamily="34" charset="-128"/>
                        </a:rPr>
                        <a:t> </a:t>
                      </a:r>
                    </a:p>
                    <a:p>
                      <a:pPr algn="l" fontAlgn="b"/>
                      <a:r>
                        <a:rPr lang="es-ES" sz="800" b="1" u="none" strike="noStrike" dirty="0" err="1">
                          <a:effectLst/>
                          <a:latin typeface="Kozuka Gothic Pro L" pitchFamily="34" charset="-128"/>
                          <a:ea typeface="Kozuka Gothic Pro L" pitchFamily="34" charset="-128"/>
                        </a:rPr>
                        <a:t>Sourij</a:t>
                      </a:r>
                      <a:endParaRPr lang="es-ES" sz="800" b="1" u="none" strike="noStrike" dirty="0">
                        <a:effectLst/>
                        <a:latin typeface="Kozuka Gothic Pro L" pitchFamily="34" charset="-128"/>
                        <a:ea typeface="Kozuka Gothic Pro L" pitchFamily="34" charset="-128"/>
                      </a:endParaRPr>
                    </a:p>
                  </a:txBody>
                  <a:tcPr marL="826" marR="826" marT="826" marB="0" anchor="b"/>
                </a:tc>
                <a:tc>
                  <a:txBody>
                    <a:bodyPr/>
                    <a:lstStyle/>
                    <a:p>
                      <a:pPr algn="l" fontAlgn="b"/>
                      <a:r>
                        <a:rPr lang="en-US" sz="600" b="1" u="none" strike="noStrike" dirty="0">
                          <a:effectLst/>
                          <a:latin typeface="Kozuka Gothic Pro L" pitchFamily="34" charset="-128"/>
                          <a:ea typeface="Kozuka Gothic Pro L" pitchFamily="34" charset="-128"/>
                        </a:rPr>
                        <a:t>Professor</a:t>
                      </a:r>
                      <a:r>
                        <a:rPr lang="en-US" sz="600" u="none" strike="noStrike" dirty="0">
                          <a:effectLst/>
                          <a:latin typeface="Kozuka Gothic Pro L" pitchFamily="34" charset="-128"/>
                          <a:ea typeface="Kozuka Gothic Pro L" pitchFamily="34" charset="-128"/>
                        </a:rPr>
                        <a:t> for Interdisciplinary Metabolic Medicine, </a:t>
                      </a:r>
                    </a:p>
                    <a:p>
                      <a:pPr algn="l" fontAlgn="b"/>
                      <a:r>
                        <a:rPr lang="en-US" sz="600" u="none" strike="noStrike" dirty="0">
                          <a:effectLst/>
                          <a:latin typeface="Kozuka Gothic Pro L" pitchFamily="34" charset="-128"/>
                          <a:ea typeface="Kozuka Gothic Pro L" pitchFamily="34" charset="-128"/>
                        </a:rPr>
                        <a:t>Head of the Trials Unit for Interdisciplinary Metabolic Medicine, Medical University of Graz, Austria</a:t>
                      </a:r>
                      <a:endParaRPr lang="en-US" sz="6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a:effectLst/>
                          <a:latin typeface="Kozuka Gothic Pro L" pitchFamily="34" charset="-128"/>
                          <a:ea typeface="Kozuka Gothic Pro L" pitchFamily="34" charset="-128"/>
                        </a:rPr>
                        <a:t>ha.sourij@medunigraz.at +43 316 385 81310</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Mono- and </a:t>
                      </a:r>
                      <a:r>
                        <a:rPr lang="en-US" sz="700" u="none" strike="noStrike" dirty="0" err="1">
                          <a:effectLst/>
                          <a:latin typeface="Kozuka Gothic Pro L" pitchFamily="34" charset="-128"/>
                          <a:ea typeface="Kozuka Gothic Pro L" pitchFamily="34" charset="-128"/>
                        </a:rPr>
                        <a:t>multicentric</a:t>
                      </a:r>
                      <a:r>
                        <a:rPr lang="en-US" sz="700" u="none" strike="noStrike" dirty="0">
                          <a:effectLst/>
                          <a:latin typeface="Kozuka Gothic Pro L" pitchFamily="34" charset="-128"/>
                          <a:ea typeface="Kozuka Gothic Pro L" pitchFamily="34" charset="-128"/>
                        </a:rPr>
                        <a:t> clinical trials in the field of diabetes, lipids and cardiovascular disease. </a:t>
                      </a:r>
                    </a:p>
                    <a:p>
                      <a:pPr algn="l" fontAlgn="b"/>
                      <a:r>
                        <a:rPr lang="en-US" sz="700" u="none" strike="noStrike" dirty="0">
                          <a:effectLst/>
                          <a:latin typeface="Kozuka Gothic Pro L" pitchFamily="34" charset="-128"/>
                          <a:ea typeface="Kozuka Gothic Pro L" pitchFamily="34" charset="-128"/>
                        </a:rPr>
                        <a:t>Trial execution, regulatory submissions, trial design, data management, biostatistics and monitoring activities.</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Design and execution of clinical trials.</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4"/>
                  </a:ext>
                </a:extLst>
              </a:tr>
              <a:tr h="936000">
                <a:tc>
                  <a:txBody>
                    <a:bodyPr/>
                    <a:lstStyle/>
                    <a:p>
                      <a:pPr algn="l" fontAlgn="b"/>
                      <a:r>
                        <a:rPr lang="es-ES" sz="800" b="1" u="none" strike="noStrike" dirty="0" err="1">
                          <a:effectLst/>
                          <a:latin typeface="Kozuka Gothic Pro L" pitchFamily="34" charset="-128"/>
                          <a:ea typeface="Kozuka Gothic Pro L" pitchFamily="34" charset="-128"/>
                        </a:rPr>
                        <a:t>Angela</a:t>
                      </a:r>
                      <a:r>
                        <a:rPr lang="es-ES" sz="800" b="1" u="none" strike="noStrike" dirty="0">
                          <a:effectLst/>
                          <a:latin typeface="Kozuka Gothic Pro L" pitchFamily="34" charset="-128"/>
                          <a:ea typeface="Kozuka Gothic Pro L" pitchFamily="34" charset="-128"/>
                        </a:rPr>
                        <a:t> </a:t>
                      </a:r>
                    </a:p>
                    <a:p>
                      <a:pPr algn="l" fontAlgn="b"/>
                      <a:r>
                        <a:rPr lang="es-ES" sz="800" b="1" u="none" strike="noStrike" dirty="0" err="1">
                          <a:effectLst/>
                          <a:latin typeface="Kozuka Gothic Pro L" pitchFamily="34" charset="-128"/>
                          <a:ea typeface="Kozuka Gothic Pro L" pitchFamily="34" charset="-128"/>
                        </a:rPr>
                        <a:t>Martinez</a:t>
                      </a:r>
                      <a:r>
                        <a:rPr lang="es-ES" sz="800" b="1" u="none" strike="noStrike" dirty="0">
                          <a:effectLst/>
                          <a:latin typeface="Kozuka Gothic Pro L" pitchFamily="34" charset="-128"/>
                          <a:ea typeface="Kozuka Gothic Pro L" pitchFamily="34" charset="-128"/>
                        </a:rPr>
                        <a:t> Valverde</a:t>
                      </a:r>
                    </a:p>
                  </a:txBody>
                  <a:tcPr marL="826" marR="826" marT="826" marB="0" anchor="b"/>
                </a:tc>
                <a:tc>
                  <a:txBody>
                    <a:bodyPr/>
                    <a:lstStyle/>
                    <a:p>
                      <a:pPr algn="l" fontAlgn="b"/>
                      <a:r>
                        <a:rPr lang="en-US" sz="600" b="1" i="0" u="none" strike="noStrike" dirty="0">
                          <a:solidFill>
                            <a:srgbClr val="000000"/>
                          </a:solidFill>
                          <a:effectLst/>
                          <a:latin typeface="Kozuka Gothic Pro L" pitchFamily="34" charset="-128"/>
                          <a:ea typeface="Kozuka Gothic Pro L" pitchFamily="34" charset="-128"/>
                        </a:rPr>
                        <a:t>Senior Staff Scientist</a:t>
                      </a:r>
                      <a:r>
                        <a:rPr lang="en-US" sz="600" b="0" i="0" u="none" strike="noStrike" dirty="0">
                          <a:solidFill>
                            <a:srgbClr val="000000"/>
                          </a:solidFill>
                          <a:effectLst/>
                          <a:latin typeface="Kozuka Gothic Pro L" pitchFamily="34" charset="-128"/>
                          <a:ea typeface="Kozuka Gothic Pro L" pitchFamily="34" charset="-128"/>
                        </a:rPr>
                        <a:t>. </a:t>
                      </a:r>
                      <a:r>
                        <a:rPr lang="en-US" sz="600" b="0" i="0" u="none" strike="noStrike" dirty="0" err="1">
                          <a:solidFill>
                            <a:srgbClr val="000000"/>
                          </a:solidFill>
                          <a:effectLst/>
                          <a:latin typeface="Kozuka Gothic Pro L" pitchFamily="34" charset="-128"/>
                          <a:ea typeface="Kozuka Gothic Pro L" pitchFamily="34" charset="-128"/>
                        </a:rPr>
                        <a:t>Instituto</a:t>
                      </a:r>
                      <a:r>
                        <a:rPr lang="en-US" sz="600" b="0" i="0" u="none" strike="noStrike" dirty="0">
                          <a:solidFill>
                            <a:srgbClr val="000000"/>
                          </a:solidFill>
                          <a:effectLst/>
                          <a:latin typeface="Kozuka Gothic Pro L" pitchFamily="34" charset="-128"/>
                          <a:ea typeface="Kozuka Gothic Pro L" pitchFamily="34" charset="-128"/>
                        </a:rPr>
                        <a:t> de </a:t>
                      </a:r>
                      <a:r>
                        <a:rPr lang="en-US" sz="600" b="0" i="0" u="none" strike="noStrike" dirty="0" err="1">
                          <a:solidFill>
                            <a:srgbClr val="000000"/>
                          </a:solidFill>
                          <a:effectLst/>
                          <a:latin typeface="Kozuka Gothic Pro L" pitchFamily="34" charset="-128"/>
                          <a:ea typeface="Kozuka Gothic Pro L" pitchFamily="34" charset="-128"/>
                        </a:rPr>
                        <a:t>Investigaciones</a:t>
                      </a:r>
                      <a:r>
                        <a:rPr lang="en-US" sz="600" b="0" i="0" u="none" strike="noStrike" dirty="0">
                          <a:solidFill>
                            <a:srgbClr val="000000"/>
                          </a:solidFill>
                          <a:effectLst/>
                          <a:latin typeface="Kozuka Gothic Pro L" pitchFamily="34" charset="-128"/>
                          <a:ea typeface="Kozuka Gothic Pro L" pitchFamily="34" charset="-128"/>
                        </a:rPr>
                        <a:t> </a:t>
                      </a:r>
                      <a:r>
                        <a:rPr lang="en-US" sz="500" b="0" i="0" u="none" strike="noStrike" dirty="0" err="1">
                          <a:solidFill>
                            <a:srgbClr val="000000"/>
                          </a:solidFill>
                          <a:effectLst/>
                          <a:latin typeface="Kozuka Gothic Pro L" pitchFamily="34" charset="-128"/>
                          <a:ea typeface="Kozuka Gothic Pro L" pitchFamily="34" charset="-128"/>
                        </a:rPr>
                        <a:t>Biomédicas</a:t>
                      </a:r>
                      <a:r>
                        <a:rPr lang="en-US" sz="500" b="0" i="0" u="none" strike="noStrike" dirty="0">
                          <a:solidFill>
                            <a:srgbClr val="000000"/>
                          </a:solidFill>
                          <a:effectLst/>
                          <a:latin typeface="Kozuka Gothic Pro L" pitchFamily="34" charset="-128"/>
                          <a:ea typeface="Kozuka Gothic Pro L" pitchFamily="34" charset="-128"/>
                        </a:rPr>
                        <a:t> Sols-</a:t>
                      </a:r>
                      <a:r>
                        <a:rPr lang="en-US" sz="500" b="0" i="0" u="none" strike="noStrike" dirty="0" err="1">
                          <a:solidFill>
                            <a:srgbClr val="000000"/>
                          </a:solidFill>
                          <a:effectLst/>
                          <a:latin typeface="Kozuka Gothic Pro L" pitchFamily="34" charset="-128"/>
                          <a:ea typeface="Kozuka Gothic Pro L" pitchFamily="34" charset="-128"/>
                        </a:rPr>
                        <a:t>Morreale</a:t>
                      </a:r>
                      <a:r>
                        <a:rPr lang="en-US" sz="500" b="0" i="0" u="none" strike="noStrike" dirty="0">
                          <a:solidFill>
                            <a:srgbClr val="000000"/>
                          </a:solidFill>
                          <a:effectLst/>
                          <a:latin typeface="Kozuka Gothic Pro L" pitchFamily="34" charset="-128"/>
                          <a:ea typeface="Kozuka Gothic Pro L" pitchFamily="34" charset="-128"/>
                        </a:rPr>
                        <a:t> (CSIC-UAM). Centro de </a:t>
                      </a:r>
                      <a:r>
                        <a:rPr lang="en-US" sz="500" b="0" i="0" u="none" strike="noStrike" dirty="0" err="1">
                          <a:solidFill>
                            <a:srgbClr val="000000"/>
                          </a:solidFill>
                          <a:effectLst/>
                          <a:latin typeface="Kozuka Gothic Pro L" pitchFamily="34" charset="-128"/>
                          <a:ea typeface="Kozuka Gothic Pro L" pitchFamily="34" charset="-128"/>
                        </a:rPr>
                        <a:t>Investigación</a:t>
                      </a:r>
                      <a:r>
                        <a:rPr lang="en-US" sz="500" b="0" i="0" u="none" strike="noStrike" dirty="0">
                          <a:solidFill>
                            <a:srgbClr val="000000"/>
                          </a:solidFill>
                          <a:effectLst/>
                          <a:latin typeface="Kozuka Gothic Pro L" pitchFamily="34" charset="-128"/>
                          <a:ea typeface="Kozuka Gothic Pro L" pitchFamily="34" charset="-128"/>
                        </a:rPr>
                        <a:t> </a:t>
                      </a:r>
                      <a:r>
                        <a:rPr lang="en-US" sz="500" b="0" i="0" u="none" strike="noStrike" dirty="0" err="1">
                          <a:solidFill>
                            <a:srgbClr val="000000"/>
                          </a:solidFill>
                          <a:effectLst/>
                          <a:latin typeface="Kozuka Gothic Pro L" pitchFamily="34" charset="-128"/>
                          <a:ea typeface="Kozuka Gothic Pro L" pitchFamily="34" charset="-128"/>
                        </a:rPr>
                        <a:t>Biomédica</a:t>
                      </a:r>
                      <a:r>
                        <a:rPr lang="en-US" sz="500" b="0" i="0" u="none" strike="noStrike" dirty="0">
                          <a:solidFill>
                            <a:srgbClr val="000000"/>
                          </a:solidFill>
                          <a:effectLst/>
                          <a:latin typeface="Kozuka Gothic Pro L" pitchFamily="34" charset="-128"/>
                          <a:ea typeface="Kozuka Gothic Pro L" pitchFamily="34" charset="-128"/>
                        </a:rPr>
                        <a:t> </a:t>
                      </a:r>
                      <a:r>
                        <a:rPr lang="en-US" sz="500" b="0" i="0" u="none" strike="noStrike" dirty="0" err="1">
                          <a:solidFill>
                            <a:srgbClr val="000000"/>
                          </a:solidFill>
                          <a:effectLst/>
                          <a:latin typeface="Kozuka Gothic Pro L" pitchFamily="34" charset="-128"/>
                          <a:ea typeface="Kozuka Gothic Pro L" pitchFamily="34" charset="-128"/>
                        </a:rPr>
                        <a:t>en</a:t>
                      </a:r>
                      <a:r>
                        <a:rPr lang="en-US" sz="500" b="0" i="0" u="none" strike="noStrike" dirty="0">
                          <a:solidFill>
                            <a:srgbClr val="000000"/>
                          </a:solidFill>
                          <a:effectLst/>
                          <a:latin typeface="Kozuka Gothic Pro L" pitchFamily="34" charset="-128"/>
                          <a:ea typeface="Kozuka Gothic Pro L" pitchFamily="34" charset="-128"/>
                        </a:rPr>
                        <a:t> Red de Diabetes y </a:t>
                      </a:r>
                      <a:r>
                        <a:rPr lang="en-US" sz="500" b="0" i="0" u="none" strike="noStrike" dirty="0" err="1">
                          <a:solidFill>
                            <a:srgbClr val="000000"/>
                          </a:solidFill>
                          <a:effectLst/>
                          <a:latin typeface="Kozuka Gothic Pro L" pitchFamily="34" charset="-128"/>
                          <a:ea typeface="Kozuka Gothic Pro L" pitchFamily="34" charset="-128"/>
                        </a:rPr>
                        <a:t>Enfermedades</a:t>
                      </a:r>
                      <a:r>
                        <a:rPr lang="en-US" sz="500" b="0" i="0" u="none" strike="noStrike" dirty="0">
                          <a:solidFill>
                            <a:srgbClr val="000000"/>
                          </a:solidFill>
                          <a:effectLst/>
                          <a:latin typeface="Kozuka Gothic Pro L" pitchFamily="34" charset="-128"/>
                          <a:ea typeface="Kozuka Gothic Pro L" pitchFamily="34" charset="-128"/>
                        </a:rPr>
                        <a:t> </a:t>
                      </a:r>
                      <a:r>
                        <a:rPr lang="en-US" sz="500" b="0" i="0" u="none" strike="noStrike" dirty="0" err="1">
                          <a:solidFill>
                            <a:srgbClr val="000000"/>
                          </a:solidFill>
                          <a:effectLst/>
                          <a:latin typeface="Kozuka Gothic Pro L" pitchFamily="34" charset="-128"/>
                          <a:ea typeface="Kozuka Gothic Pro L" pitchFamily="34" charset="-128"/>
                        </a:rPr>
                        <a:t>Metabólicas</a:t>
                      </a:r>
                      <a:r>
                        <a:rPr lang="en-US" sz="500" b="0" i="0" u="none" strike="noStrike" dirty="0">
                          <a:solidFill>
                            <a:srgbClr val="000000"/>
                          </a:solidFill>
                          <a:effectLst/>
                          <a:latin typeface="Kozuka Gothic Pro L" pitchFamily="34" charset="-128"/>
                          <a:ea typeface="Kozuka Gothic Pro L" pitchFamily="34" charset="-128"/>
                        </a:rPr>
                        <a:t> </a:t>
                      </a:r>
                      <a:r>
                        <a:rPr lang="en-US" sz="500" b="0" i="0" u="none" strike="noStrike" dirty="0" err="1">
                          <a:solidFill>
                            <a:srgbClr val="000000"/>
                          </a:solidFill>
                          <a:effectLst/>
                          <a:latin typeface="Kozuka Gothic Pro L" pitchFamily="34" charset="-128"/>
                          <a:ea typeface="Kozuka Gothic Pro L" pitchFamily="34" charset="-128"/>
                        </a:rPr>
                        <a:t>Asociadas</a:t>
                      </a:r>
                      <a:r>
                        <a:rPr lang="en-US" sz="500" b="0" i="0" u="none" strike="noStrike" dirty="0">
                          <a:solidFill>
                            <a:srgbClr val="000000"/>
                          </a:solidFill>
                          <a:effectLst/>
                          <a:latin typeface="Kozuka Gothic Pro L" pitchFamily="34" charset="-128"/>
                          <a:ea typeface="Kozuka Gothic Pro L" pitchFamily="34" charset="-128"/>
                        </a:rPr>
                        <a:t> (</a:t>
                      </a:r>
                      <a:r>
                        <a:rPr lang="en-US" sz="500" b="0" i="0" u="none" strike="noStrike" dirty="0" err="1">
                          <a:solidFill>
                            <a:srgbClr val="000000"/>
                          </a:solidFill>
                          <a:effectLst/>
                          <a:latin typeface="Kozuka Gothic Pro L" pitchFamily="34" charset="-128"/>
                          <a:ea typeface="Kozuka Gothic Pro L" pitchFamily="34" charset="-128"/>
                        </a:rPr>
                        <a:t>CIBERdem</a:t>
                      </a:r>
                      <a:r>
                        <a:rPr lang="en-US" sz="500" b="0" i="0" u="none" strike="noStrike" dirty="0">
                          <a:solidFill>
                            <a:srgbClr val="000000"/>
                          </a:solidFill>
                          <a:effectLst/>
                          <a:latin typeface="Kozuka Gothic Pro L" pitchFamily="34" charset="-128"/>
                          <a:ea typeface="Kozuka Gothic Pro L" pitchFamily="34" charset="-128"/>
                        </a:rPr>
                        <a:t>), </a:t>
                      </a:r>
                    </a:p>
                    <a:p>
                      <a:pPr algn="l" fontAlgn="b"/>
                      <a:r>
                        <a:rPr lang="en-US" sz="500" b="0" i="0" u="none" strike="noStrike" dirty="0">
                          <a:solidFill>
                            <a:srgbClr val="000000"/>
                          </a:solidFill>
                          <a:effectLst/>
                          <a:latin typeface="Kozuka Gothic Pro L" pitchFamily="34" charset="-128"/>
                          <a:ea typeface="Kozuka Gothic Pro L" pitchFamily="34" charset="-128"/>
                        </a:rPr>
                        <a:t>Madrid, Spain.</a:t>
                      </a:r>
                    </a:p>
                  </a:txBody>
                  <a:tcPr marL="826" marR="826" marT="826" marB="0" anchor="ctr"/>
                </a:tc>
                <a:tc>
                  <a:txBody>
                    <a:bodyPr/>
                    <a:lstStyle/>
                    <a:p>
                      <a:pPr algn="l" fontAlgn="b"/>
                      <a:r>
                        <a:rPr lang="es-ES" sz="700" b="0" i="0" u="none" strike="noStrike" dirty="0">
                          <a:solidFill>
                            <a:srgbClr val="000000"/>
                          </a:solidFill>
                          <a:effectLst/>
                          <a:latin typeface="Kozuka Gothic Pro L" pitchFamily="34" charset="-128"/>
                          <a:ea typeface="Kozuka Gothic Pro L" pitchFamily="34" charset="-128"/>
                        </a:rPr>
                        <a:t>avalverde@iib.uam.es</a:t>
                      </a:r>
                    </a:p>
                    <a:p>
                      <a:pPr algn="l" fontAlgn="b"/>
                      <a:r>
                        <a:rPr lang="es-ES" sz="700" b="0" i="0" u="none" strike="noStrike" dirty="0">
                          <a:solidFill>
                            <a:srgbClr val="000000"/>
                          </a:solidFill>
                          <a:effectLst/>
                          <a:latin typeface="Kozuka Gothic Pro L" pitchFamily="34" charset="-128"/>
                          <a:ea typeface="Kozuka Gothic Pro L" pitchFamily="34" charset="-128"/>
                        </a:rPr>
                        <a:t>Tel +34 91 5854497</a:t>
                      </a:r>
                    </a:p>
                  </a:txBody>
                  <a:tcPr marL="826" marR="826" marT="826" marB="0" anchor="ctr"/>
                </a:tc>
                <a:tc>
                  <a:txBody>
                    <a:bodyPr/>
                    <a:lstStyle/>
                    <a:p>
                      <a:pPr algn="l" fontAlgn="b"/>
                      <a:r>
                        <a:rPr lang="en-US" sz="600" b="0" i="0" u="none" strike="noStrike" dirty="0">
                          <a:solidFill>
                            <a:srgbClr val="000000"/>
                          </a:solidFill>
                          <a:effectLst/>
                          <a:latin typeface="Kozuka Gothic Pro L" pitchFamily="34" charset="-128"/>
                          <a:ea typeface="Kozuka Gothic Pro L" pitchFamily="34" charset="-128"/>
                        </a:rPr>
                        <a:t>Molecular basis and </a:t>
                      </a:r>
                      <a:r>
                        <a:rPr lang="en-US" sz="600" b="0" i="0" u="none" strike="noStrike" dirty="0" err="1">
                          <a:solidFill>
                            <a:srgbClr val="000000"/>
                          </a:solidFill>
                          <a:effectLst/>
                          <a:latin typeface="Kozuka Gothic Pro L" pitchFamily="34" charset="-128"/>
                          <a:ea typeface="Kozuka Gothic Pro L" pitchFamily="34" charset="-128"/>
                        </a:rPr>
                        <a:t>pharmacologycal</a:t>
                      </a:r>
                      <a:r>
                        <a:rPr lang="en-US" sz="600" b="0" i="0" u="none" strike="noStrike" dirty="0">
                          <a:solidFill>
                            <a:srgbClr val="000000"/>
                          </a:solidFill>
                          <a:effectLst/>
                          <a:latin typeface="Kozuka Gothic Pro L" pitchFamily="34" charset="-128"/>
                          <a:ea typeface="Kozuka Gothic Pro L" pitchFamily="34" charset="-128"/>
                        </a:rPr>
                        <a:t> treatment of obesity and comorbidities including insulin resistance,  type to diabetes and metabolic fatty liver disease</a:t>
                      </a:r>
                    </a:p>
                  </a:txBody>
                  <a:tcPr marL="826" marR="826" marT="826" marB="0" anchor="ctr"/>
                </a:tc>
                <a:tc>
                  <a:txBody>
                    <a:bodyPr/>
                    <a:lstStyle/>
                    <a:p>
                      <a:pPr algn="l" fontAlgn="b"/>
                      <a:r>
                        <a:rPr lang="en-US" sz="700" b="0" i="0" u="none" strike="noStrike" dirty="0">
                          <a:solidFill>
                            <a:srgbClr val="000000"/>
                          </a:solidFill>
                          <a:effectLst/>
                          <a:latin typeface="Kozuka Gothic Pro L" pitchFamily="34" charset="-128"/>
                          <a:ea typeface="Kozuka Gothic Pro L" pitchFamily="34" charset="-128"/>
                        </a:rPr>
                        <a:t>Metabolic phenotyping (glucose, insulin and pyruvate tolerance tests, glucose-stimulated insulin secretion)</a:t>
                      </a:r>
                    </a:p>
                    <a:p>
                      <a:pPr algn="l" fontAlgn="b"/>
                      <a:endParaRPr lang="en-US" sz="700" b="0" i="0" u="none" strike="noStrike" dirty="0">
                        <a:solidFill>
                          <a:srgbClr val="000000"/>
                        </a:solidFill>
                        <a:effectLst/>
                        <a:latin typeface="Kozuka Gothic Pro L" pitchFamily="34" charset="-128"/>
                        <a:ea typeface="Kozuka Gothic Pro L" pitchFamily="34" charset="-128"/>
                      </a:endParaRPr>
                    </a:p>
                    <a:p>
                      <a:pPr algn="l" fontAlgn="b"/>
                      <a:r>
                        <a:rPr lang="en-US" sz="700" b="0" i="0" u="none" strike="noStrike" dirty="0">
                          <a:solidFill>
                            <a:srgbClr val="000000"/>
                          </a:solidFill>
                          <a:effectLst/>
                          <a:latin typeface="Kozuka Gothic Pro L" pitchFamily="34" charset="-128"/>
                          <a:ea typeface="Kozuka Gothic Pro L" pitchFamily="34" charset="-128"/>
                        </a:rPr>
                        <a:t>Primary cultures of hepatocytes, </a:t>
                      </a:r>
                      <a:r>
                        <a:rPr lang="en-US" sz="700" b="0" i="0" u="none" strike="noStrike" dirty="0" err="1">
                          <a:solidFill>
                            <a:srgbClr val="000000"/>
                          </a:solidFill>
                          <a:effectLst/>
                          <a:latin typeface="Kozuka Gothic Pro L" pitchFamily="34" charset="-128"/>
                          <a:ea typeface="Kozuka Gothic Pro L" pitchFamily="34" charset="-128"/>
                        </a:rPr>
                        <a:t>Kupffer</a:t>
                      </a:r>
                      <a:r>
                        <a:rPr lang="en-US" sz="700" b="0" i="0" u="none" strike="noStrike" dirty="0">
                          <a:solidFill>
                            <a:srgbClr val="000000"/>
                          </a:solidFill>
                          <a:effectLst/>
                          <a:latin typeface="Kozuka Gothic Pro L" pitchFamily="34" charset="-128"/>
                          <a:ea typeface="Kozuka Gothic Pro L" pitchFamily="34" charset="-128"/>
                        </a:rPr>
                        <a:t> cells, macrophages (bone marrow-derived), brown adipocytes, </a:t>
                      </a:r>
                      <a:r>
                        <a:rPr lang="en-US" sz="700" b="0" i="0" u="none" strike="noStrike" dirty="0" err="1">
                          <a:solidFill>
                            <a:srgbClr val="000000"/>
                          </a:solidFill>
                          <a:effectLst/>
                          <a:latin typeface="Kozuka Gothic Pro L" pitchFamily="34" charset="-128"/>
                          <a:ea typeface="Kozuka Gothic Pro L" pitchFamily="34" charset="-128"/>
                        </a:rPr>
                        <a:t>subcutábeous</a:t>
                      </a:r>
                      <a:r>
                        <a:rPr lang="en-US" sz="700" b="0" i="0" u="none" strike="noStrike" dirty="0">
                          <a:solidFill>
                            <a:srgbClr val="000000"/>
                          </a:solidFill>
                          <a:effectLst/>
                          <a:latin typeface="Kozuka Gothic Pro L" pitchFamily="34" charset="-128"/>
                          <a:ea typeface="Kozuka Gothic Pro L" pitchFamily="34" charset="-128"/>
                        </a:rPr>
                        <a:t> white adipocytes and pancreatic islets</a:t>
                      </a:r>
                    </a:p>
                  </a:txBody>
                  <a:tcPr marL="826" marR="826" marT="826" marB="0" anchor="ctr"/>
                </a:tc>
                <a:extLst>
                  <a:ext uri="{0D108BD9-81ED-4DB2-BD59-A6C34878D82A}">
                    <a16:rowId xmlns:a16="http://schemas.microsoft.com/office/drawing/2014/main" val="10005"/>
                  </a:ext>
                </a:extLst>
              </a:tr>
              <a:tr h="936000">
                <a:tc>
                  <a:txBody>
                    <a:bodyPr/>
                    <a:lstStyle/>
                    <a:p>
                      <a:pPr algn="l" fontAlgn="b"/>
                      <a:r>
                        <a:rPr lang="es-ES" sz="800" b="1" u="none" strike="noStrike" dirty="0" err="1">
                          <a:effectLst/>
                          <a:latin typeface="Kozuka Gothic Pro L" pitchFamily="34" charset="-128"/>
                          <a:ea typeface="Kozuka Gothic Pro L" pitchFamily="34" charset="-128"/>
                        </a:rPr>
                        <a:t>Serap</a:t>
                      </a:r>
                      <a:r>
                        <a:rPr lang="es-ES" sz="800" b="1" u="none" strike="noStrike" dirty="0">
                          <a:effectLst/>
                          <a:latin typeface="Kozuka Gothic Pro L" pitchFamily="34" charset="-128"/>
                          <a:ea typeface="Kozuka Gothic Pro L" pitchFamily="34" charset="-128"/>
                        </a:rPr>
                        <a:t> </a:t>
                      </a:r>
                    </a:p>
                    <a:p>
                      <a:pPr algn="l" fontAlgn="b"/>
                      <a:r>
                        <a:rPr lang="es-ES" sz="800" b="1" u="none" strike="noStrike" dirty="0" err="1">
                          <a:effectLst/>
                          <a:latin typeface="Kozuka Gothic Pro L" pitchFamily="34" charset="-128"/>
                          <a:ea typeface="Kozuka Gothic Pro L" pitchFamily="34" charset="-128"/>
                        </a:rPr>
                        <a:t>Evran</a:t>
                      </a:r>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r>
                        <a:rPr lang="es-ES" sz="600" b="1" u="none" strike="noStrike" dirty="0" err="1">
                          <a:effectLst/>
                          <a:latin typeface="Kozuka Gothic Pro L" pitchFamily="34" charset="-128"/>
                          <a:ea typeface="Kozuka Gothic Pro L" pitchFamily="34" charset="-128"/>
                        </a:rPr>
                        <a:t>Professor</a:t>
                      </a:r>
                      <a:r>
                        <a:rPr lang="es-ES" sz="600" u="none" strike="noStrike" dirty="0">
                          <a:effectLst/>
                          <a:latin typeface="Kozuka Gothic Pro L" pitchFamily="34" charset="-128"/>
                          <a:ea typeface="Kozuka Gothic Pro L" pitchFamily="34" charset="-128"/>
                        </a:rPr>
                        <a:t>, </a:t>
                      </a:r>
                    </a:p>
                    <a:p>
                      <a:pPr algn="l" fontAlgn="b"/>
                      <a:r>
                        <a:rPr lang="es-ES" sz="600" u="none" strike="noStrike" dirty="0" err="1">
                          <a:effectLst/>
                          <a:latin typeface="Kozuka Gothic Pro L" pitchFamily="34" charset="-128"/>
                          <a:ea typeface="Kozuka Gothic Pro L" pitchFamily="34" charset="-128"/>
                        </a:rPr>
                        <a:t>Ege</a:t>
                      </a:r>
                      <a:r>
                        <a:rPr lang="es-ES" sz="600" u="none" strike="noStrike" dirty="0">
                          <a:effectLst/>
                          <a:latin typeface="Kozuka Gothic Pro L" pitchFamily="34" charset="-128"/>
                          <a:ea typeface="Kozuka Gothic Pro L" pitchFamily="34" charset="-128"/>
                        </a:rPr>
                        <a:t> </a:t>
                      </a:r>
                      <a:r>
                        <a:rPr lang="es-ES" sz="600" u="none" strike="noStrike" dirty="0" err="1">
                          <a:effectLst/>
                          <a:latin typeface="Kozuka Gothic Pro L" pitchFamily="34" charset="-128"/>
                          <a:ea typeface="Kozuka Gothic Pro L" pitchFamily="34" charset="-128"/>
                        </a:rPr>
                        <a:t>University</a:t>
                      </a:r>
                      <a:endParaRPr lang="es-ES" sz="600" u="none" strike="noStrike" dirty="0">
                        <a:effectLst/>
                        <a:latin typeface="Kozuka Gothic Pro L" pitchFamily="34" charset="-128"/>
                        <a:ea typeface="Kozuka Gothic Pro L" pitchFamily="34" charset="-128"/>
                      </a:endParaRPr>
                    </a:p>
                    <a:p>
                      <a:pPr algn="l" fontAlgn="b"/>
                      <a:r>
                        <a:rPr lang="es-ES" sz="600" b="0" i="0" u="none" strike="noStrike" dirty="0" err="1">
                          <a:solidFill>
                            <a:srgbClr val="000000"/>
                          </a:solidFill>
                          <a:effectLst/>
                          <a:latin typeface="Kozuka Gothic Pro L" pitchFamily="34" charset="-128"/>
                          <a:ea typeface="Kozuka Gothic Pro L" pitchFamily="34" charset="-128"/>
                        </a:rPr>
                        <a:t>Turkey</a:t>
                      </a:r>
                      <a:endParaRPr lang="es-ES" sz="6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err="1">
                          <a:effectLst/>
                          <a:latin typeface="Kozuka Gothic Pro L" pitchFamily="34" charset="-128"/>
                          <a:ea typeface="Kozuka Gothic Pro L" pitchFamily="34" charset="-128"/>
                        </a:rPr>
                        <a:t>serap.evran</a:t>
                      </a:r>
                      <a:r>
                        <a:rPr lang="es-ES" sz="700" u="none" strike="noStrike" dirty="0">
                          <a:effectLst/>
                          <a:latin typeface="Kozuka Gothic Pro L" pitchFamily="34" charset="-128"/>
                          <a:ea typeface="Kozuka Gothic Pro L" pitchFamily="34" charset="-128"/>
                        </a:rPr>
                        <a:t>@</a:t>
                      </a:r>
                    </a:p>
                    <a:p>
                      <a:pPr algn="l" fontAlgn="b"/>
                      <a:r>
                        <a:rPr lang="es-ES" sz="700" u="none" strike="noStrike" dirty="0">
                          <a:effectLst/>
                          <a:latin typeface="Kozuka Gothic Pro L" pitchFamily="34" charset="-128"/>
                          <a:ea typeface="Kozuka Gothic Pro L" pitchFamily="34" charset="-128"/>
                        </a:rPr>
                        <a:t>ege.edu.tr  +902323112304</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600" u="none" strike="noStrike" dirty="0">
                          <a:effectLst/>
                          <a:latin typeface="Kozuka Gothic Pro L" pitchFamily="34" charset="-128"/>
                          <a:ea typeface="Kozuka Gothic Pro L" pitchFamily="34" charset="-128"/>
                        </a:rPr>
                        <a:t>Experienced in biochemistry and recombinant DNA technology. We can offer expertise in the field of cloning, recombinant protein production in </a:t>
                      </a:r>
                    </a:p>
                    <a:p>
                      <a:pPr algn="l" fontAlgn="b"/>
                      <a:r>
                        <a:rPr lang="en-US" sz="600" u="none" strike="noStrike" dirty="0">
                          <a:effectLst/>
                          <a:latin typeface="Kozuka Gothic Pro L" pitchFamily="34" charset="-128"/>
                          <a:ea typeface="Kozuka Gothic Pro L" pitchFamily="34" charset="-128"/>
                        </a:rPr>
                        <a:t>E. coli. cells, and analysis of </a:t>
                      </a:r>
                    </a:p>
                    <a:p>
                      <a:pPr algn="l" fontAlgn="b"/>
                      <a:r>
                        <a:rPr lang="en-US" sz="600" u="none" strike="noStrike" dirty="0">
                          <a:effectLst/>
                          <a:latin typeface="Kozuka Gothic Pro L" pitchFamily="34" charset="-128"/>
                          <a:ea typeface="Kozuka Gothic Pro L" pitchFamily="34" charset="-128"/>
                        </a:rPr>
                        <a:t>protein-protein interactions. </a:t>
                      </a:r>
                      <a:endParaRPr lang="en-US" sz="6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800" u="none" strike="noStrike" dirty="0">
                          <a:effectLst/>
                          <a:latin typeface="Kozuka Gothic Pro L" pitchFamily="34" charset="-128"/>
                          <a:ea typeface="Kozuka Gothic Pro L" pitchFamily="34" charset="-128"/>
                        </a:rPr>
                        <a:t>Cloning, recombinant protein production in E. coli cells, DNA aptamer selection for diagnostic and therapeutic purposes. </a:t>
                      </a:r>
                      <a:endParaRPr lang="en-US" sz="8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6"/>
                  </a:ext>
                </a:extLst>
              </a:tr>
              <a:tr h="936000">
                <a:tc>
                  <a:txBody>
                    <a:bodyPr/>
                    <a:lstStyle/>
                    <a:p>
                      <a:pPr algn="l" fontAlgn="b"/>
                      <a:r>
                        <a:rPr lang="es-ES" sz="800" b="1" u="none" strike="noStrike" dirty="0" err="1">
                          <a:effectLst/>
                          <a:latin typeface="Kozuka Gothic Pro L" pitchFamily="34" charset="-128"/>
                          <a:ea typeface="Kozuka Gothic Pro L" pitchFamily="34" charset="-128"/>
                        </a:rPr>
                        <a:t>Maria</a:t>
                      </a:r>
                      <a:r>
                        <a:rPr lang="es-ES" sz="800" b="1" u="none" strike="noStrike" dirty="0">
                          <a:effectLst/>
                          <a:latin typeface="Kozuka Gothic Pro L" pitchFamily="34" charset="-128"/>
                          <a:ea typeface="Kozuka Gothic Pro L" pitchFamily="34" charset="-128"/>
                        </a:rPr>
                        <a:t> </a:t>
                      </a:r>
                    </a:p>
                    <a:p>
                      <a:pPr algn="l" fontAlgn="b"/>
                      <a:r>
                        <a:rPr lang="es-ES" sz="800" b="1" u="none" strike="noStrike" dirty="0">
                          <a:effectLst/>
                          <a:latin typeface="Kozuka Gothic Pro L" pitchFamily="34" charset="-128"/>
                          <a:ea typeface="Kozuka Gothic Pro L" pitchFamily="34" charset="-128"/>
                        </a:rPr>
                        <a:t>Teresa Cruz</a:t>
                      </a:r>
                    </a:p>
                  </a:txBody>
                  <a:tcPr marL="826" marR="826" marT="826" marB="0" anchor="b"/>
                </a:tc>
                <a:tc>
                  <a:txBody>
                    <a:bodyPr/>
                    <a:lstStyle/>
                    <a:p>
                      <a:pPr algn="l" fontAlgn="b"/>
                      <a:r>
                        <a:rPr lang="en-US" sz="600" b="1" u="none" strike="noStrike" dirty="0">
                          <a:effectLst/>
                          <a:latin typeface="Kozuka Gothic Pro L" pitchFamily="34" charset="-128"/>
                          <a:ea typeface="Kozuka Gothic Pro L" pitchFamily="34" charset="-128"/>
                        </a:rPr>
                        <a:t>Group Leader </a:t>
                      </a:r>
                      <a:r>
                        <a:rPr lang="en-US" sz="600" u="none" strike="noStrike" dirty="0">
                          <a:effectLst/>
                          <a:latin typeface="Kozuka Gothic Pro L" pitchFamily="34" charset="-128"/>
                          <a:ea typeface="Kozuka Gothic Pro L" pitchFamily="34" charset="-128"/>
                        </a:rPr>
                        <a:t>at Centre for Innovative Biomedicine and Biotechnology (CIBB)</a:t>
                      </a:r>
                    </a:p>
                    <a:p>
                      <a:pPr algn="l" fontAlgn="b"/>
                      <a:r>
                        <a:rPr lang="en-US" sz="600" u="none" strike="noStrike" dirty="0">
                          <a:effectLst/>
                          <a:latin typeface="Kozuka Gothic Pro L" pitchFamily="34" charset="-128"/>
                          <a:ea typeface="Kozuka Gothic Pro L" pitchFamily="34" charset="-128"/>
                        </a:rPr>
                        <a:t>Associate Professor at the Faculty of Pharmacy,  University of Coimbra, Portugal</a:t>
                      </a:r>
                      <a:endParaRPr lang="en-US" sz="6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s-ES" sz="700" u="none" strike="noStrike" dirty="0">
                          <a:effectLst/>
                          <a:latin typeface="Kozuka Gothic Pro L" pitchFamily="34" charset="-128"/>
                          <a:ea typeface="Kozuka Gothic Pro L" pitchFamily="34" charset="-128"/>
                        </a:rPr>
                        <a:t>trosete@ff.uc.pt</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600" u="none" strike="noStrike" dirty="0">
                          <a:effectLst/>
                          <a:latin typeface="Kozuka Gothic Pro L" pitchFamily="34" charset="-128"/>
                          <a:ea typeface="Kozuka Gothic Pro L" pitchFamily="34" charset="-128"/>
                        </a:rPr>
                        <a:t>Development of new Nrf2 activators for neurodegenerative diseases. </a:t>
                      </a:r>
                    </a:p>
                    <a:p>
                      <a:pPr algn="l" fontAlgn="b"/>
                      <a:r>
                        <a:rPr lang="en-US" sz="600" u="none" strike="noStrike" dirty="0">
                          <a:effectLst/>
                          <a:latin typeface="Kozuka Gothic Pro L" pitchFamily="34" charset="-128"/>
                          <a:ea typeface="Kozuka Gothic Pro L" pitchFamily="34" charset="-128"/>
                        </a:rPr>
                        <a:t>We identified, for the first time, a new small-molecule activator of the transcription factor Nrf2 with promising results in in vitro and in vivo models of Alzheimer’s disease</a:t>
                      </a:r>
                      <a:r>
                        <a:rPr lang="en-US" sz="700" u="none" strike="noStrike" dirty="0">
                          <a:effectLst/>
                          <a:latin typeface="Kozuka Gothic Pro L" pitchFamily="34" charset="-128"/>
                          <a:ea typeface="Kozuka Gothic Pro L" pitchFamily="34" charset="-128"/>
                        </a:rPr>
                        <a:t>.</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800" u="none" strike="noStrike" dirty="0">
                          <a:effectLst/>
                          <a:latin typeface="Kozuka Gothic Pro L" pitchFamily="34" charset="-128"/>
                          <a:ea typeface="Kozuka Gothic Pro L" pitchFamily="34" charset="-128"/>
                        </a:rPr>
                        <a:t>We use sub-cellular fractions, cell lines, primary cell cultures, mice and human samples as experimental models for the study of inflammatory and neurodegenerative diseases</a:t>
                      </a:r>
                      <a:endParaRPr lang="en-US" sz="8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7"/>
                  </a:ext>
                </a:extLst>
              </a:tr>
              <a:tr h="936000">
                <a:tc>
                  <a:txBody>
                    <a:bodyPr/>
                    <a:lstStyle/>
                    <a:p>
                      <a:pPr algn="l" fontAlgn="b"/>
                      <a:r>
                        <a:rPr lang="es-ES" sz="800" b="1" u="none" strike="noStrike" dirty="0" err="1">
                          <a:effectLst/>
                          <a:latin typeface="Kozuka Gothic Pro L" pitchFamily="34" charset="-128"/>
                          <a:ea typeface="Kozuka Gothic Pro L" pitchFamily="34" charset="-128"/>
                        </a:rPr>
                        <a:t>Sermin</a:t>
                      </a:r>
                      <a:r>
                        <a:rPr lang="es-ES" sz="800" b="1" u="none" strike="noStrike" dirty="0">
                          <a:effectLst/>
                          <a:latin typeface="Kozuka Gothic Pro L" pitchFamily="34" charset="-128"/>
                          <a:ea typeface="Kozuka Gothic Pro L" pitchFamily="34" charset="-128"/>
                        </a:rPr>
                        <a:t> </a:t>
                      </a:r>
                    </a:p>
                    <a:p>
                      <a:pPr algn="l" fontAlgn="b"/>
                      <a:r>
                        <a:rPr lang="es-ES" sz="800" b="1" u="none" strike="noStrike" dirty="0" err="1">
                          <a:effectLst/>
                          <a:latin typeface="Kozuka Gothic Pro L" pitchFamily="34" charset="-128"/>
                          <a:ea typeface="Kozuka Gothic Pro L" pitchFamily="34" charset="-128"/>
                        </a:rPr>
                        <a:t>Genc</a:t>
                      </a:r>
                      <a:endParaRPr lang="es-ES" sz="800" b="1" i="0" u="none" strike="noStrike" dirty="0">
                        <a:solidFill>
                          <a:srgbClr val="000000"/>
                        </a:solidFill>
                        <a:effectLst/>
                        <a:latin typeface="Kozuka Gothic Pro L" pitchFamily="34" charset="-128"/>
                        <a:ea typeface="Kozuka Gothic Pro L" pitchFamily="34" charset="-128"/>
                      </a:endParaRPr>
                    </a:p>
                  </a:txBody>
                  <a:tcPr marL="826" marR="826" marT="826" marB="0" anchor="b"/>
                </a:tc>
                <a:tc>
                  <a:txBody>
                    <a:bodyPr/>
                    <a:lstStyle/>
                    <a:p>
                      <a:pPr algn="l" fontAlgn="b"/>
                      <a:r>
                        <a:rPr lang="es-ES" sz="600" b="1" u="none" strike="noStrike" dirty="0">
                          <a:effectLst/>
                          <a:latin typeface="Kozuka Gothic Pro L" pitchFamily="34" charset="-128"/>
                          <a:ea typeface="Kozuka Gothic Pro L" pitchFamily="34" charset="-128"/>
                        </a:rPr>
                        <a:t>PI-Prof. Dr</a:t>
                      </a:r>
                      <a:r>
                        <a:rPr lang="es-ES" sz="600" u="none" strike="noStrike" dirty="0">
                          <a:effectLst/>
                          <a:latin typeface="Kozuka Gothic Pro L" pitchFamily="34" charset="-128"/>
                          <a:ea typeface="Kozuka Gothic Pro L" pitchFamily="34" charset="-128"/>
                        </a:rPr>
                        <a:t>.</a:t>
                      </a:r>
                    </a:p>
                    <a:p>
                      <a:pPr algn="l" fontAlgn="b"/>
                      <a:r>
                        <a:rPr lang="es-ES" sz="600" u="none" strike="noStrike" dirty="0">
                          <a:effectLst/>
                          <a:latin typeface="Kozuka Gothic Pro L" pitchFamily="34" charset="-128"/>
                          <a:ea typeface="Kozuka Gothic Pro L" pitchFamily="34" charset="-128"/>
                        </a:rPr>
                        <a:t>Izmir </a:t>
                      </a:r>
                      <a:r>
                        <a:rPr lang="es-ES" sz="600" u="none" strike="noStrike" dirty="0" err="1">
                          <a:effectLst/>
                          <a:latin typeface="Kozuka Gothic Pro L" pitchFamily="34" charset="-128"/>
                          <a:ea typeface="Kozuka Gothic Pro L" pitchFamily="34" charset="-128"/>
                        </a:rPr>
                        <a:t>Biomedicine</a:t>
                      </a:r>
                      <a:r>
                        <a:rPr lang="es-ES" sz="600" u="none" strike="noStrike" dirty="0">
                          <a:effectLst/>
                          <a:latin typeface="Kozuka Gothic Pro L" pitchFamily="34" charset="-128"/>
                          <a:ea typeface="Kozuka Gothic Pro L" pitchFamily="34" charset="-128"/>
                        </a:rPr>
                        <a:t> and </a:t>
                      </a:r>
                      <a:r>
                        <a:rPr lang="es-ES" sz="600" u="none" strike="noStrike" dirty="0" err="1">
                          <a:effectLst/>
                          <a:latin typeface="Kozuka Gothic Pro L" pitchFamily="34" charset="-128"/>
                          <a:ea typeface="Kozuka Gothic Pro L" pitchFamily="34" charset="-128"/>
                        </a:rPr>
                        <a:t>Genome</a:t>
                      </a:r>
                      <a:r>
                        <a:rPr lang="es-ES" sz="600" u="none" strike="noStrike" dirty="0">
                          <a:effectLst/>
                          <a:latin typeface="Kozuka Gothic Pro L" pitchFamily="34" charset="-128"/>
                          <a:ea typeface="Kozuka Gothic Pro L" pitchFamily="34" charset="-128"/>
                        </a:rPr>
                        <a:t> Center</a:t>
                      </a:r>
                    </a:p>
                    <a:p>
                      <a:pPr algn="l" fontAlgn="b"/>
                      <a:r>
                        <a:rPr lang="es-ES" sz="600" u="none" strike="noStrike" dirty="0" err="1">
                          <a:effectLst/>
                          <a:latin typeface="Kozuka Gothic Pro L" pitchFamily="34" charset="-128"/>
                          <a:ea typeface="Kozuka Gothic Pro L" pitchFamily="34" charset="-128"/>
                        </a:rPr>
                        <a:t>Turkey</a:t>
                      </a:r>
                      <a:r>
                        <a:rPr lang="es-ES" sz="600" u="none" strike="noStrike" dirty="0">
                          <a:effectLst/>
                          <a:latin typeface="Kozuka Gothic Pro L" pitchFamily="34" charset="-128"/>
                          <a:ea typeface="Kozuka Gothic Pro L" pitchFamily="34" charset="-128"/>
                        </a:rPr>
                        <a:t> </a:t>
                      </a:r>
                    </a:p>
                  </a:txBody>
                  <a:tcPr marL="826" marR="826" marT="826" marB="0" anchor="ctr"/>
                </a:tc>
                <a:tc>
                  <a:txBody>
                    <a:bodyPr/>
                    <a:lstStyle/>
                    <a:p>
                      <a:pPr algn="l" fontAlgn="b"/>
                      <a:r>
                        <a:rPr lang="es-ES" sz="700" u="none" strike="noStrike" dirty="0" err="1">
                          <a:effectLst/>
                          <a:latin typeface="Kozuka Gothic Pro L" pitchFamily="34" charset="-128"/>
                          <a:ea typeface="Kozuka Gothic Pro L" pitchFamily="34" charset="-128"/>
                        </a:rPr>
                        <a:t>sermin.genc</a:t>
                      </a:r>
                      <a:r>
                        <a:rPr lang="es-ES" sz="700" u="none" strike="noStrike" dirty="0">
                          <a:effectLst/>
                          <a:latin typeface="Kozuka Gothic Pro L" pitchFamily="34" charset="-128"/>
                          <a:ea typeface="Kozuka Gothic Pro L" pitchFamily="34" charset="-128"/>
                        </a:rPr>
                        <a:t>@</a:t>
                      </a:r>
                    </a:p>
                    <a:p>
                      <a:pPr algn="l" fontAlgn="b"/>
                      <a:r>
                        <a:rPr lang="es-ES" sz="700" u="none" strike="noStrike" dirty="0">
                          <a:effectLst/>
                          <a:latin typeface="Kozuka Gothic Pro L" pitchFamily="34" charset="-128"/>
                          <a:ea typeface="Kozuka Gothic Pro L" pitchFamily="34" charset="-128"/>
                        </a:rPr>
                        <a:t>ibg.edu.tr 90.232.2994100</a:t>
                      </a:r>
                      <a:endParaRPr lang="es-E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700" u="none" strike="noStrike" dirty="0">
                          <a:effectLst/>
                          <a:latin typeface="Kozuka Gothic Pro L" pitchFamily="34" charset="-128"/>
                          <a:ea typeface="Kozuka Gothic Pro L" pitchFamily="34" charset="-128"/>
                        </a:rPr>
                        <a:t>Our studies focus on neurodegeneration and neuroprotection</a:t>
                      </a:r>
                      <a:endParaRPr lang="en-US" sz="7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tc>
                  <a:txBody>
                    <a:bodyPr/>
                    <a:lstStyle/>
                    <a:p>
                      <a:pPr algn="l" fontAlgn="b"/>
                      <a:r>
                        <a:rPr lang="en-US" sz="800" u="none" strike="noStrike" dirty="0">
                          <a:effectLst/>
                          <a:latin typeface="Kozuka Gothic Pro L" pitchFamily="34" charset="-128"/>
                          <a:ea typeface="Kozuka Gothic Pro L" pitchFamily="34" charset="-128"/>
                        </a:rPr>
                        <a:t>From cell culture studies to clinical biomarker studies</a:t>
                      </a:r>
                      <a:endParaRPr lang="en-US" sz="800" b="0" i="0" u="none" strike="noStrike" dirty="0">
                        <a:solidFill>
                          <a:srgbClr val="000000"/>
                        </a:solidFill>
                        <a:effectLst/>
                        <a:latin typeface="Kozuka Gothic Pro L" pitchFamily="34" charset="-128"/>
                        <a:ea typeface="Kozuka Gothic Pro L" pitchFamily="34" charset="-128"/>
                      </a:endParaRPr>
                    </a:p>
                  </a:txBody>
                  <a:tcPr marL="826" marR="826" marT="826" marB="0" anchor="ctr"/>
                </a:tc>
                <a:extLst>
                  <a:ext uri="{0D108BD9-81ED-4DB2-BD59-A6C34878D82A}">
                    <a16:rowId xmlns:a16="http://schemas.microsoft.com/office/drawing/2014/main" val="10008"/>
                  </a:ext>
                </a:extLst>
              </a:tr>
            </a:tbl>
          </a:graphicData>
        </a:graphic>
      </p:graphicFrame>
      <p:sp>
        <p:nvSpPr>
          <p:cNvPr id="9" name="Rectangle 8"/>
          <p:cNvSpPr/>
          <p:nvPr/>
        </p:nvSpPr>
        <p:spPr>
          <a:xfrm>
            <a:off x="-27384" y="-2644"/>
            <a:ext cx="3429000" cy="646331"/>
          </a:xfrm>
          <a:prstGeom prst="rect">
            <a:avLst/>
          </a:prstGeom>
        </p:spPr>
        <p:txBody>
          <a:bodyPr>
            <a:spAutoFit/>
          </a:bodyPr>
          <a:lstStyle/>
          <a:p>
            <a:r>
              <a:rPr lang="en-US" dirty="0">
                <a:solidFill>
                  <a:schemeClr val="bg1"/>
                </a:solidFill>
                <a:latin typeface="Freestyle Script" panose="030804020302050B0404" pitchFamily="66" charset="0"/>
              </a:rPr>
              <a:t>Building bridges between </a:t>
            </a:r>
          </a:p>
          <a:p>
            <a:r>
              <a:rPr lang="en-US" dirty="0">
                <a:solidFill>
                  <a:schemeClr val="bg1"/>
                </a:solidFill>
                <a:latin typeface="Freestyle Script" panose="030804020302050B0404" pitchFamily="66" charset="0"/>
              </a:rPr>
              <a:t>academia and industry </a:t>
            </a:r>
            <a:endParaRPr lang="es-ES" dirty="0">
              <a:solidFill>
                <a:schemeClr val="bg1"/>
              </a:solidFill>
              <a:latin typeface="Freestyle Script" panose="030804020302050B0404" pitchFamily="66" charset="0"/>
            </a:endParaRPr>
          </a:p>
        </p:txBody>
      </p:sp>
      <p:sp>
        <p:nvSpPr>
          <p:cNvPr id="16" name="TextBox 15"/>
          <p:cNvSpPr txBox="1"/>
          <p:nvPr/>
        </p:nvSpPr>
        <p:spPr>
          <a:xfrm>
            <a:off x="0" y="675989"/>
            <a:ext cx="681597" cy="369332"/>
          </a:xfrm>
          <a:prstGeom prst="rect">
            <a:avLst/>
          </a:prstGeom>
          <a:noFill/>
        </p:spPr>
        <p:txBody>
          <a:bodyPr wrap="none" rtlCol="0">
            <a:spAutoFit/>
          </a:bodyPr>
          <a:lstStyle/>
          <a:p>
            <a:r>
              <a:rPr lang="es-ES" dirty="0">
                <a:solidFill>
                  <a:schemeClr val="bg1">
                    <a:lumMod val="65000"/>
                  </a:schemeClr>
                </a:solidFill>
                <a:latin typeface="Kozuka Gothic Pro L" pitchFamily="34" charset="-128"/>
                <a:ea typeface="Kozuka Gothic Pro L" pitchFamily="34" charset="-128"/>
              </a:rPr>
              <a:t>WG4</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185" y="2372544"/>
            <a:ext cx="792088" cy="792088"/>
          </a:xfrm>
          <a:prstGeom prst="ellipse">
            <a:avLst/>
          </a:prstGeom>
          <a:ln w="317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476" y="1459560"/>
            <a:ext cx="792088" cy="792088"/>
          </a:xfrm>
          <a:prstGeom prst="ellipse">
            <a:avLst/>
          </a:prstGeom>
          <a:ln w="317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50" name="Picture 2" descr="C:\Users\scg76\OneDrive\Escritorio\standard_sourij.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5768" r="1" b="16987"/>
          <a:stretch/>
        </p:blipFill>
        <p:spPr bwMode="auto">
          <a:xfrm>
            <a:off x="607644" y="4304749"/>
            <a:ext cx="731889" cy="746877"/>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Picture 2" descr="C:\Users\scg76\OneDrive\Escritorio\Angela María Martínez Valverde (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17" t="4274" b="4097"/>
          <a:stretch/>
        </p:blipFill>
        <p:spPr bwMode="auto">
          <a:xfrm>
            <a:off x="668858" y="5148064"/>
            <a:ext cx="686095" cy="763844"/>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4" name="Picture 2" descr="C:\Users\scg76\OneDrive\Escritorio\Picture-Lidija Milkovic.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961" b="8862"/>
          <a:stretch/>
        </p:blipFill>
        <p:spPr bwMode="auto">
          <a:xfrm>
            <a:off x="581185" y="3293784"/>
            <a:ext cx="802060" cy="848045"/>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3" descr="C:\Users\scg76\OneDrive\Escritorio\MTC (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359" r="10059" b="1456"/>
          <a:stretch/>
        </p:blipFill>
        <p:spPr bwMode="auto">
          <a:xfrm>
            <a:off x="573462" y="7092280"/>
            <a:ext cx="809213" cy="755920"/>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Picture 2" descr="C:\Users\scg76\OneDrive\Escritorio\COST ACTION nRF2\WG4\Resultados del cuestionario WG4\Fotos\Ekran Resmi 2023-10-27 01.45.15 - Şermin GENÇ.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293" r="6843"/>
          <a:stretch/>
        </p:blipFill>
        <p:spPr bwMode="auto">
          <a:xfrm>
            <a:off x="546073" y="8021369"/>
            <a:ext cx="841178" cy="817731"/>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4" name="Picture 13" descr="C:\Users\scg76\OneDrive\Escritorio\Serap Evran (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8352" t="19658" r="24498" b="33633"/>
          <a:stretch/>
        </p:blipFill>
        <p:spPr bwMode="auto">
          <a:xfrm>
            <a:off x="623977" y="6113354"/>
            <a:ext cx="725440" cy="826102"/>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592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1261</TotalTime>
  <Words>2111</Words>
  <Application>Microsoft Office PowerPoint</Application>
  <PresentationFormat>Presentación en pantalla (4:3)</PresentationFormat>
  <Paragraphs>278</Paragraphs>
  <Slides>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vt:i4>
      </vt:variant>
    </vt:vector>
  </HeadingPairs>
  <TitlesOfParts>
    <vt:vector size="8" baseType="lpstr">
      <vt:lpstr>Arial</vt:lpstr>
      <vt:lpstr>Calibri</vt:lpstr>
      <vt:lpstr>Freestyle Script</vt:lpstr>
      <vt:lpstr>Kozuka Gothic Pro L</vt:lpstr>
      <vt:lpstr>Office Theme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Santiago Cuevas Gonzalez</dc:creator>
  <cp:lastModifiedBy>Antonio Cuadrado Pastor</cp:lastModifiedBy>
  <cp:revision>66</cp:revision>
  <dcterms:created xsi:type="dcterms:W3CDTF">2023-11-28T10:39:44Z</dcterms:created>
  <dcterms:modified xsi:type="dcterms:W3CDTF">2025-10-20T15:20:49Z</dcterms:modified>
</cp:coreProperties>
</file>