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21"/>
  </p:notesMasterIdLst>
  <p:sldIdLst>
    <p:sldId id="256" r:id="rId5"/>
    <p:sldId id="261" r:id="rId6"/>
    <p:sldId id="262" r:id="rId7"/>
    <p:sldId id="264" r:id="rId8"/>
    <p:sldId id="279" r:id="rId9"/>
    <p:sldId id="267" r:id="rId10"/>
    <p:sldId id="271" r:id="rId11"/>
    <p:sldId id="270" r:id="rId12"/>
    <p:sldId id="269" r:id="rId13"/>
    <p:sldId id="272" r:id="rId14"/>
    <p:sldId id="273" r:id="rId15"/>
    <p:sldId id="277" r:id="rId16"/>
    <p:sldId id="278" r:id="rId17"/>
    <p:sldId id="280" r:id="rId18"/>
    <p:sldId id="276"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503" autoAdjust="0"/>
  </p:normalViewPr>
  <p:slideViewPr>
    <p:cSldViewPr snapToGrid="0">
      <p:cViewPr>
        <p:scale>
          <a:sx n="100" d="100"/>
          <a:sy n="100" d="100"/>
        </p:scale>
        <p:origin x="216"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399B4-E891-4F10-B8FD-044214B25984}" type="datetimeFigureOut">
              <a:rPr lang="it-IT" smtClean="0"/>
              <a:t>07/10/2022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05797-333E-434F-93D9-69CFC37C8AD2}" type="slidenum">
              <a:rPr lang="it-IT" smtClean="0"/>
              <a:t>‹N›</a:t>
            </a:fld>
            <a:endParaRPr lang="it-IT"/>
          </a:p>
        </p:txBody>
      </p:sp>
    </p:spTree>
    <p:extLst>
      <p:ext uri="{BB962C8B-B14F-4D97-AF65-F5344CB8AC3E}">
        <p14:creationId xmlns:p14="http://schemas.microsoft.com/office/powerpoint/2010/main" val="4052332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Good morning to all. I briefly introduce my self:  my name is Brigitta Buttari I</a:t>
            </a:r>
            <a:r>
              <a:rPr lang="en-US" baseline="0" dirty="0" smtClean="0"/>
              <a:t> coordinate the WG5 in collaboration with Ana Rita Carlos under the supervision of prof. </a:t>
            </a:r>
            <a:r>
              <a:rPr lang="en-US" baseline="0" dirty="0" err="1" smtClean="0"/>
              <a:t>Cuadraso</a:t>
            </a:r>
            <a:r>
              <a:rPr lang="en-US" baseline="0" dirty="0" smtClean="0"/>
              <a:t> and prof Gina Manda. Here I will briefly summarize the data on the Webinars and I want also to discuss with the audience our plans for the next year and our To do list</a:t>
            </a:r>
            <a:endParaRPr lang="it-IT" dirty="0"/>
          </a:p>
        </p:txBody>
      </p:sp>
      <p:sp>
        <p:nvSpPr>
          <p:cNvPr id="4" name="Segnaposto numero diapositiva 3"/>
          <p:cNvSpPr>
            <a:spLocks noGrp="1"/>
          </p:cNvSpPr>
          <p:nvPr>
            <p:ph type="sldNum" sz="quarter" idx="10"/>
          </p:nvPr>
        </p:nvSpPr>
        <p:spPr/>
        <p:txBody>
          <a:bodyPr/>
          <a:lstStyle/>
          <a:p>
            <a:fld id="{78105797-333E-434F-93D9-69CFC37C8AD2}" type="slidenum">
              <a:rPr lang="it-IT" smtClean="0"/>
              <a:t>1</a:t>
            </a:fld>
            <a:endParaRPr lang="it-IT"/>
          </a:p>
        </p:txBody>
      </p:sp>
    </p:spTree>
    <p:extLst>
      <p:ext uri="{BB962C8B-B14F-4D97-AF65-F5344CB8AC3E}">
        <p14:creationId xmlns:p14="http://schemas.microsoft.com/office/powerpoint/2010/main" val="311707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Webinars</a:t>
            </a:r>
            <a:r>
              <a:rPr lang="en-US" baseline="0" dirty="0" smtClean="0"/>
              <a:t> are one of the main tasks reported for WG5 </a:t>
            </a:r>
            <a:r>
              <a:rPr lang="en-US" dirty="0" smtClean="0"/>
              <a:t>for promoting NRF2-related medicine  to the scientific community and lay audiences. Webinar represents</a:t>
            </a:r>
            <a:r>
              <a:rPr lang="en-US" baseline="0" dirty="0" smtClean="0"/>
              <a:t> a successful tool to disseminate knowledge in EU-funded projects. PRODUCING AND HOSTING A SUCCESSFUL WEBINAR, it doesn't have to be difficult but it requires  that few simple steps have to make  for a successful event. When a webinar production is scheduled , the topic, the speakers and the date are </a:t>
            </a:r>
            <a:r>
              <a:rPr lang="en-US" baseline="0" dirty="0" err="1" smtClean="0"/>
              <a:t>setted</a:t>
            </a:r>
            <a:r>
              <a:rPr lang="en-US" baseline="0" dirty="0" smtClean="0"/>
              <a:t>. Moreover, a Plan B has been made in case a speaker gets sick or a producer has a family emergency.</a:t>
            </a:r>
            <a:endParaRPr lang="it-IT" dirty="0"/>
          </a:p>
        </p:txBody>
      </p:sp>
      <p:sp>
        <p:nvSpPr>
          <p:cNvPr id="4" name="Segnaposto numero diapositiva 3"/>
          <p:cNvSpPr>
            <a:spLocks noGrp="1"/>
          </p:cNvSpPr>
          <p:nvPr>
            <p:ph type="sldNum" sz="quarter" idx="10"/>
          </p:nvPr>
        </p:nvSpPr>
        <p:spPr/>
        <p:txBody>
          <a:bodyPr/>
          <a:lstStyle/>
          <a:p>
            <a:fld id="{78105797-333E-434F-93D9-69CFC37C8AD2}" type="slidenum">
              <a:rPr lang="it-IT" smtClean="0"/>
              <a:t>2</a:t>
            </a:fld>
            <a:endParaRPr lang="it-IT"/>
          </a:p>
        </p:txBody>
      </p:sp>
    </p:spTree>
    <p:extLst>
      <p:ext uri="{BB962C8B-B14F-4D97-AF65-F5344CB8AC3E}">
        <p14:creationId xmlns:p14="http://schemas.microsoft.com/office/powerpoint/2010/main" val="21086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Webinars</a:t>
            </a:r>
            <a:r>
              <a:rPr lang="en-US" baseline="0" dirty="0" smtClean="0"/>
              <a:t> are one of the main tasks reported for WG5 </a:t>
            </a:r>
            <a:r>
              <a:rPr lang="en-US" dirty="0" smtClean="0"/>
              <a:t>for promoting NRF2-related medicine  to the scientific community and lay audiences. Webinar represents</a:t>
            </a:r>
            <a:r>
              <a:rPr lang="en-US" baseline="0" dirty="0" smtClean="0"/>
              <a:t> a successful tool to disseminate knowledge in EU-funded projects. PRODUCING AND HOSTING A SUCCESSFUL WEBINAR, it doesn't have to be difficult but it requires  that few simple steps have to make  for a successful event.  For a webinar production the topic, the speakers and the date have been scheduled in time. Moreover, a Plan B has been made in case a speaker gets sick or a producer has a family emergency.</a:t>
            </a:r>
            <a:endParaRPr lang="it-IT" dirty="0"/>
          </a:p>
        </p:txBody>
      </p:sp>
      <p:sp>
        <p:nvSpPr>
          <p:cNvPr id="4" name="Segnaposto numero diapositiva 3"/>
          <p:cNvSpPr>
            <a:spLocks noGrp="1"/>
          </p:cNvSpPr>
          <p:nvPr>
            <p:ph type="sldNum" sz="quarter" idx="10"/>
          </p:nvPr>
        </p:nvSpPr>
        <p:spPr/>
        <p:txBody>
          <a:bodyPr/>
          <a:lstStyle/>
          <a:p>
            <a:fld id="{78105797-333E-434F-93D9-69CFC37C8AD2}" type="slidenum">
              <a:rPr lang="it-IT" smtClean="0"/>
              <a:t>5</a:t>
            </a:fld>
            <a:endParaRPr lang="it-IT"/>
          </a:p>
        </p:txBody>
      </p:sp>
    </p:spTree>
    <p:extLst>
      <p:ext uri="{BB962C8B-B14F-4D97-AF65-F5344CB8AC3E}">
        <p14:creationId xmlns:p14="http://schemas.microsoft.com/office/powerpoint/2010/main" val="2197303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31FE7A8-44FA-4E74-A904-3E24A946D368}" type="datetimeFigureOut">
              <a:rPr lang="en-US" smtClean="0"/>
              <a:t>10/7/2022</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500111F3-A26C-4924-98F6-032F388B6D4F}" type="slidenum">
              <a:rPr lang="en-US" smtClean="0"/>
              <a:t>‹N›</a:t>
            </a:fld>
            <a:endParaRPr lang="en-US"/>
          </a:p>
        </p:txBody>
      </p:sp>
    </p:spTree>
    <p:extLst>
      <p:ext uri="{BB962C8B-B14F-4D97-AF65-F5344CB8AC3E}">
        <p14:creationId xmlns:p14="http://schemas.microsoft.com/office/powerpoint/2010/main" val="4219747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1FE7A8-44FA-4E74-A904-3E24A946D368}"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111F3-A26C-4924-98F6-032F388B6D4F}" type="slidenum">
              <a:rPr lang="en-US" smtClean="0"/>
              <a:t>‹N›</a:t>
            </a:fld>
            <a:endParaRPr lang="en-US"/>
          </a:p>
        </p:txBody>
      </p:sp>
    </p:spTree>
    <p:extLst>
      <p:ext uri="{BB962C8B-B14F-4D97-AF65-F5344CB8AC3E}">
        <p14:creationId xmlns:p14="http://schemas.microsoft.com/office/powerpoint/2010/main" val="1503161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1FE7A8-44FA-4E74-A904-3E24A946D368}"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111F3-A26C-4924-98F6-032F388B6D4F}" type="slidenum">
              <a:rPr lang="en-US" smtClean="0"/>
              <a:t>‹N›</a:t>
            </a:fld>
            <a:endParaRPr lang="en-US"/>
          </a:p>
        </p:txBody>
      </p:sp>
    </p:spTree>
    <p:extLst>
      <p:ext uri="{BB962C8B-B14F-4D97-AF65-F5344CB8AC3E}">
        <p14:creationId xmlns:p14="http://schemas.microsoft.com/office/powerpoint/2010/main" val="1350292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1FE7A8-44FA-4E74-A904-3E24A946D368}"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111F3-A26C-4924-98F6-032F388B6D4F}" type="slidenum">
              <a:rPr lang="en-US" smtClean="0"/>
              <a:t>‹N›</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42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1FE7A8-44FA-4E74-A904-3E24A946D368}"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111F3-A26C-4924-98F6-032F388B6D4F}" type="slidenum">
              <a:rPr lang="en-US" smtClean="0"/>
              <a:t>‹N›</a:t>
            </a:fld>
            <a:endParaRPr lang="en-US"/>
          </a:p>
        </p:txBody>
      </p:sp>
    </p:spTree>
    <p:extLst>
      <p:ext uri="{BB962C8B-B14F-4D97-AF65-F5344CB8AC3E}">
        <p14:creationId xmlns:p14="http://schemas.microsoft.com/office/powerpoint/2010/main" val="657385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31FE7A8-44FA-4E74-A904-3E24A946D368}" type="datetimeFigureOut">
              <a:rPr lang="en-US" smtClean="0"/>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111F3-A26C-4924-98F6-032F388B6D4F}" type="slidenum">
              <a:rPr lang="en-US" smtClean="0"/>
              <a:t>‹N›</a:t>
            </a:fld>
            <a:endParaRPr lang="en-US"/>
          </a:p>
        </p:txBody>
      </p:sp>
    </p:spTree>
    <p:extLst>
      <p:ext uri="{BB962C8B-B14F-4D97-AF65-F5344CB8AC3E}">
        <p14:creationId xmlns:p14="http://schemas.microsoft.com/office/powerpoint/2010/main" val="3111058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31FE7A8-44FA-4E74-A904-3E24A946D368}" type="datetimeFigureOut">
              <a:rPr lang="en-US" smtClean="0"/>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111F3-A26C-4924-98F6-032F388B6D4F}" type="slidenum">
              <a:rPr lang="en-US" smtClean="0"/>
              <a:t>‹N›</a:t>
            </a:fld>
            <a:endParaRPr lang="en-US"/>
          </a:p>
        </p:txBody>
      </p:sp>
    </p:spTree>
    <p:extLst>
      <p:ext uri="{BB962C8B-B14F-4D97-AF65-F5344CB8AC3E}">
        <p14:creationId xmlns:p14="http://schemas.microsoft.com/office/powerpoint/2010/main" val="2445631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1FE7A8-44FA-4E74-A904-3E24A946D368}"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111F3-A26C-4924-98F6-032F388B6D4F}" type="slidenum">
              <a:rPr lang="en-US" smtClean="0"/>
              <a:t>‹N›</a:t>
            </a:fld>
            <a:endParaRPr lang="en-US"/>
          </a:p>
        </p:txBody>
      </p:sp>
    </p:spTree>
    <p:extLst>
      <p:ext uri="{BB962C8B-B14F-4D97-AF65-F5344CB8AC3E}">
        <p14:creationId xmlns:p14="http://schemas.microsoft.com/office/powerpoint/2010/main" val="1200386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1FE7A8-44FA-4E74-A904-3E24A946D368}"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111F3-A26C-4924-98F6-032F388B6D4F}" type="slidenum">
              <a:rPr lang="en-US" smtClean="0"/>
              <a:t>‹N›</a:t>
            </a:fld>
            <a:endParaRPr lang="en-US"/>
          </a:p>
        </p:txBody>
      </p:sp>
    </p:spTree>
    <p:extLst>
      <p:ext uri="{BB962C8B-B14F-4D97-AF65-F5344CB8AC3E}">
        <p14:creationId xmlns:p14="http://schemas.microsoft.com/office/powerpoint/2010/main" val="406538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1FE7A8-44FA-4E74-A904-3E24A946D368}"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111F3-A26C-4924-98F6-032F388B6D4F}" type="slidenum">
              <a:rPr lang="en-US" smtClean="0"/>
              <a:t>‹N›</a:t>
            </a:fld>
            <a:endParaRPr lang="en-US"/>
          </a:p>
        </p:txBody>
      </p:sp>
    </p:spTree>
    <p:extLst>
      <p:ext uri="{BB962C8B-B14F-4D97-AF65-F5344CB8AC3E}">
        <p14:creationId xmlns:p14="http://schemas.microsoft.com/office/powerpoint/2010/main" val="1035735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1FE7A8-44FA-4E74-A904-3E24A946D368}"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111F3-A26C-4924-98F6-032F388B6D4F}" type="slidenum">
              <a:rPr lang="en-US" smtClean="0"/>
              <a:t>‹N›</a:t>
            </a:fld>
            <a:endParaRPr lang="en-US"/>
          </a:p>
        </p:txBody>
      </p:sp>
    </p:spTree>
    <p:extLst>
      <p:ext uri="{BB962C8B-B14F-4D97-AF65-F5344CB8AC3E}">
        <p14:creationId xmlns:p14="http://schemas.microsoft.com/office/powerpoint/2010/main" val="296568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1FE7A8-44FA-4E74-A904-3E24A946D368}"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111F3-A26C-4924-98F6-032F388B6D4F}" type="slidenum">
              <a:rPr lang="en-US" smtClean="0"/>
              <a:t>‹N›</a:t>
            </a:fld>
            <a:endParaRPr lang="en-US"/>
          </a:p>
        </p:txBody>
      </p:sp>
    </p:spTree>
    <p:extLst>
      <p:ext uri="{BB962C8B-B14F-4D97-AF65-F5344CB8AC3E}">
        <p14:creationId xmlns:p14="http://schemas.microsoft.com/office/powerpoint/2010/main" val="233581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1FE7A8-44FA-4E74-A904-3E24A946D368}" type="datetimeFigureOut">
              <a:rPr lang="en-US" smtClean="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111F3-A26C-4924-98F6-032F388B6D4F}" type="slidenum">
              <a:rPr lang="en-US" smtClean="0"/>
              <a:t>‹N›</a:t>
            </a:fld>
            <a:endParaRPr lang="en-US"/>
          </a:p>
        </p:txBody>
      </p:sp>
    </p:spTree>
    <p:extLst>
      <p:ext uri="{BB962C8B-B14F-4D97-AF65-F5344CB8AC3E}">
        <p14:creationId xmlns:p14="http://schemas.microsoft.com/office/powerpoint/2010/main" val="1690251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1FE7A8-44FA-4E74-A904-3E24A946D368}" type="datetimeFigureOut">
              <a:rPr lang="en-US" smtClean="0"/>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111F3-A26C-4924-98F6-032F388B6D4F}" type="slidenum">
              <a:rPr lang="en-US" smtClean="0"/>
              <a:t>‹N›</a:t>
            </a:fld>
            <a:endParaRPr lang="en-US"/>
          </a:p>
        </p:txBody>
      </p:sp>
    </p:spTree>
    <p:extLst>
      <p:ext uri="{BB962C8B-B14F-4D97-AF65-F5344CB8AC3E}">
        <p14:creationId xmlns:p14="http://schemas.microsoft.com/office/powerpoint/2010/main" val="74689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1FE7A8-44FA-4E74-A904-3E24A946D368}" type="datetimeFigureOut">
              <a:rPr lang="en-US" smtClean="0"/>
              <a:t>10/7/2022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111F3-A26C-4924-98F6-032F388B6D4F}" type="slidenum">
              <a:rPr lang="en-US" smtClean="0"/>
              <a:t>‹N›</a:t>
            </a:fld>
            <a:endParaRPr lang="en-US"/>
          </a:p>
        </p:txBody>
      </p:sp>
    </p:spTree>
    <p:extLst>
      <p:ext uri="{BB962C8B-B14F-4D97-AF65-F5344CB8AC3E}">
        <p14:creationId xmlns:p14="http://schemas.microsoft.com/office/powerpoint/2010/main" val="667352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1FE7A8-44FA-4E74-A904-3E24A946D368}"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111F3-A26C-4924-98F6-032F388B6D4F}" type="slidenum">
              <a:rPr lang="en-US" smtClean="0"/>
              <a:t>‹N›</a:t>
            </a:fld>
            <a:endParaRPr lang="en-US"/>
          </a:p>
        </p:txBody>
      </p:sp>
    </p:spTree>
    <p:extLst>
      <p:ext uri="{BB962C8B-B14F-4D97-AF65-F5344CB8AC3E}">
        <p14:creationId xmlns:p14="http://schemas.microsoft.com/office/powerpoint/2010/main" val="49533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1FE7A8-44FA-4E74-A904-3E24A946D368}"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111F3-A26C-4924-98F6-032F388B6D4F}" type="slidenum">
              <a:rPr lang="en-US" smtClean="0"/>
              <a:t>‹N›</a:t>
            </a:fld>
            <a:endParaRPr lang="en-US"/>
          </a:p>
        </p:txBody>
      </p:sp>
    </p:spTree>
    <p:extLst>
      <p:ext uri="{BB962C8B-B14F-4D97-AF65-F5344CB8AC3E}">
        <p14:creationId xmlns:p14="http://schemas.microsoft.com/office/powerpoint/2010/main" val="412921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389"/>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31FE7A8-44FA-4E74-A904-3E24A946D368}" type="datetimeFigureOut">
              <a:rPr lang="en-US" smtClean="0"/>
              <a:t>10/7/2022</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00111F3-A26C-4924-98F6-032F388B6D4F}" type="slidenum">
              <a:rPr lang="en-US" smtClean="0"/>
              <a:t>‹N›</a:t>
            </a:fld>
            <a:endParaRPr lang="en-US"/>
          </a:p>
        </p:txBody>
      </p:sp>
    </p:spTree>
    <p:extLst>
      <p:ext uri="{BB962C8B-B14F-4D97-AF65-F5344CB8AC3E}">
        <p14:creationId xmlns:p14="http://schemas.microsoft.com/office/powerpoint/2010/main" val="2906157764"/>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tif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tiff"/><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30.png"/><Relationship Id="rId2" Type="http://schemas.openxmlformats.org/officeDocument/2006/relationships/image" Target="../media/image6.tiff"/><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6.tiff"/><Relationship Id="rId7" Type="http://schemas.microsoft.com/office/2007/relationships/hdphoto" Target="../media/hdphoto2.wdp"/><Relationship Id="rId12" Type="http://schemas.microsoft.com/office/2007/relationships/hdphoto" Target="../media/hdphoto4.wdp"/><Relationship Id="rId17" Type="http://schemas.microsoft.com/office/2007/relationships/hdphoto" Target="../media/hdphoto5.wdp"/><Relationship Id="rId2" Type="http://schemas.openxmlformats.org/officeDocument/2006/relationships/notesSlide" Target="../notesSlides/notesSlide3.xml"/><Relationship Id="rId16"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1.png"/><Relationship Id="rId5" Type="http://schemas.microsoft.com/office/2007/relationships/hdphoto" Target="../media/hdphoto1.wdp"/><Relationship Id="rId15" Type="http://schemas.openxmlformats.org/officeDocument/2006/relationships/image" Target="../media/image14.png"/><Relationship Id="rId10" Type="http://schemas.microsoft.com/office/2007/relationships/hdphoto" Target="../media/hdphoto3.wdp"/><Relationship Id="rId4" Type="http://schemas.openxmlformats.org/officeDocument/2006/relationships/image" Target="../media/image7.png"/><Relationship Id="rId9" Type="http://schemas.openxmlformats.org/officeDocument/2006/relationships/image" Target="../media/image10.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tif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solidFill>
                  <a:srgbClr val="0070C0"/>
                </a:solidFill>
              </a:rPr>
              <a:t>Benbedphar</a:t>
            </a:r>
            <a:endParaRPr lang="en-US" dirty="0">
              <a:solidFill>
                <a:srgbClr val="0070C0"/>
              </a:solidFill>
            </a:endParaRPr>
          </a:p>
        </p:txBody>
      </p:sp>
      <p:sp>
        <p:nvSpPr>
          <p:cNvPr id="3" name="Subtitle 2"/>
          <p:cNvSpPr>
            <a:spLocks noGrp="1"/>
          </p:cNvSpPr>
          <p:nvPr>
            <p:ph type="subTitle" idx="1"/>
          </p:nvPr>
        </p:nvSpPr>
        <p:spPr/>
        <p:txBody>
          <a:bodyPr/>
          <a:lstStyle/>
          <a:p>
            <a:r>
              <a:rPr lang="en-GB" b="1" dirty="0">
                <a:solidFill>
                  <a:srgbClr val="0070C0"/>
                </a:solidFill>
              </a:rPr>
              <a:t>COST Action CA20121 </a:t>
            </a:r>
          </a:p>
          <a:p>
            <a:r>
              <a:rPr lang="en-GB" b="1" i="1" dirty="0">
                <a:solidFill>
                  <a:srgbClr val="0070C0"/>
                </a:solidFill>
              </a:rPr>
              <a:t>Bench to bedside transition for pharmacological regulation of NRF2 in noncommunicable diseases</a:t>
            </a:r>
          </a:p>
          <a:p>
            <a:endParaRPr lang="en-US" dirty="0">
              <a:solidFill>
                <a:srgbClr val="0070C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1191" y="0"/>
            <a:ext cx="3461304" cy="1122361"/>
          </a:xfrm>
          <a:prstGeom prst="rect">
            <a:avLst/>
          </a:prstGeom>
        </p:spPr>
      </p:pic>
      <p:pic>
        <p:nvPicPr>
          <p:cNvPr id="5" name="Content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286527" y="-1"/>
            <a:ext cx="3094586" cy="1122362"/>
          </a:xfrm>
          <a:prstGeom prst="rect">
            <a:avLst/>
          </a:prstGeom>
          <a:extLst>
            <a:ext uri="{909E8E84-426E-40dd-AFC4-6F175D3DCCD1}"/>
            <a:ext uri="{91240B29-F687-4f45-9708-019B960494DF}"/>
            <a:ext uri="{FAA26D3D-D897-4be2-8F04-BA451C77F1D7}"/>
          </a:extLst>
        </p:spPr>
      </p:pic>
      <p:pic>
        <p:nvPicPr>
          <p:cNvPr id="6" name="Picture 5"/>
          <p:cNvPicPr>
            <a:picLocks noChangeAspect="1"/>
          </p:cNvPicPr>
          <p:nvPr/>
        </p:nvPicPr>
        <p:blipFill>
          <a:blip r:embed="rId5"/>
          <a:stretch>
            <a:fillRect/>
          </a:stretch>
        </p:blipFill>
        <p:spPr>
          <a:xfrm>
            <a:off x="8812495" y="0"/>
            <a:ext cx="2559315" cy="1122361"/>
          </a:xfrm>
          <a:prstGeom prst="rect">
            <a:avLst/>
          </a:prstGeom>
        </p:spPr>
      </p:pic>
      <p:sp>
        <p:nvSpPr>
          <p:cNvPr id="7" name="CasellaDiTesto 6"/>
          <p:cNvSpPr txBox="1"/>
          <p:nvPr/>
        </p:nvSpPr>
        <p:spPr>
          <a:xfrm>
            <a:off x="4267065" y="6133515"/>
            <a:ext cx="4210512" cy="646331"/>
          </a:xfrm>
          <a:prstGeom prst="rect">
            <a:avLst/>
          </a:prstGeom>
          <a:noFill/>
        </p:spPr>
        <p:txBody>
          <a:bodyPr wrap="none" rtlCol="0">
            <a:spAutoFit/>
          </a:bodyPr>
          <a:lstStyle/>
          <a:p>
            <a:pPr algn="ctr"/>
            <a:r>
              <a:rPr lang="en-US" sz="1200" dirty="0">
                <a:solidFill>
                  <a:srgbClr val="0070C0"/>
                </a:solidFill>
              </a:rPr>
              <a:t>“Research and therapeutic tools in the field of NRF2 medicine”</a:t>
            </a:r>
          </a:p>
          <a:p>
            <a:pPr algn="ctr"/>
            <a:r>
              <a:rPr lang="en-US" sz="1200" dirty="0">
                <a:solidFill>
                  <a:srgbClr val="0070C0"/>
                </a:solidFill>
              </a:rPr>
              <a:t>“Victor Babes” National Institute of Pathology, Bucharest, Romania</a:t>
            </a:r>
          </a:p>
          <a:p>
            <a:pPr algn="ctr"/>
            <a:r>
              <a:rPr lang="en-US" sz="1200" dirty="0">
                <a:solidFill>
                  <a:srgbClr val="0070C0"/>
                </a:solidFill>
              </a:rPr>
              <a:t>13-14 October, 2022 </a:t>
            </a:r>
          </a:p>
        </p:txBody>
      </p:sp>
      <p:sp>
        <p:nvSpPr>
          <p:cNvPr id="8" name="Rettangolo 7"/>
          <p:cNvSpPr/>
          <p:nvPr/>
        </p:nvSpPr>
        <p:spPr>
          <a:xfrm>
            <a:off x="4419600" y="5205360"/>
            <a:ext cx="5932967" cy="1077218"/>
          </a:xfrm>
          <a:prstGeom prst="rect">
            <a:avLst/>
          </a:prstGeom>
        </p:spPr>
        <p:txBody>
          <a:bodyPr wrap="square">
            <a:spAutoFit/>
          </a:bodyPr>
          <a:lstStyle/>
          <a:p>
            <a:r>
              <a:rPr lang="it-IT" b="1" dirty="0">
                <a:solidFill>
                  <a:srgbClr val="0070C0"/>
                </a:solidFill>
              </a:rPr>
              <a:t>Brigitta Buttari, Italy (WG5 Leader) </a:t>
            </a:r>
            <a:endParaRPr lang="it-IT" b="1" dirty="0" smtClean="0">
              <a:solidFill>
                <a:srgbClr val="0070C0"/>
              </a:solidFill>
            </a:endParaRPr>
          </a:p>
          <a:p>
            <a:r>
              <a:rPr lang="it-IT" sz="1400" dirty="0" err="1" smtClean="0">
                <a:solidFill>
                  <a:srgbClr val="0070C0"/>
                </a:solidFill>
              </a:rPr>
              <a:t>Department</a:t>
            </a:r>
            <a:r>
              <a:rPr lang="it-IT" sz="1400" dirty="0" smtClean="0">
                <a:solidFill>
                  <a:srgbClr val="0070C0"/>
                </a:solidFill>
              </a:rPr>
              <a:t> </a:t>
            </a:r>
            <a:r>
              <a:rPr lang="it-IT" sz="1400" dirty="0">
                <a:solidFill>
                  <a:srgbClr val="0070C0"/>
                </a:solidFill>
              </a:rPr>
              <a:t>of </a:t>
            </a:r>
            <a:r>
              <a:rPr lang="it-IT" sz="1400" dirty="0" err="1">
                <a:solidFill>
                  <a:srgbClr val="0070C0"/>
                </a:solidFill>
              </a:rPr>
              <a:t>Cardiovascular</a:t>
            </a:r>
            <a:r>
              <a:rPr lang="it-IT" sz="1400" dirty="0">
                <a:solidFill>
                  <a:srgbClr val="0070C0"/>
                </a:solidFill>
              </a:rPr>
              <a:t>, </a:t>
            </a:r>
            <a:r>
              <a:rPr lang="it-IT" sz="1400" dirty="0" smtClean="0">
                <a:solidFill>
                  <a:srgbClr val="0070C0"/>
                </a:solidFill>
              </a:rPr>
              <a:t>Endocrine-</a:t>
            </a:r>
            <a:r>
              <a:rPr lang="it-IT" sz="1400" dirty="0" err="1" smtClean="0">
                <a:solidFill>
                  <a:srgbClr val="0070C0"/>
                </a:solidFill>
              </a:rPr>
              <a:t>Metabolic</a:t>
            </a:r>
            <a:r>
              <a:rPr lang="it-IT" sz="1400" dirty="0">
                <a:solidFill>
                  <a:srgbClr val="0070C0"/>
                </a:solidFill>
              </a:rPr>
              <a:t> </a:t>
            </a:r>
            <a:r>
              <a:rPr lang="it-IT" sz="1400" dirty="0" err="1" smtClean="0">
                <a:solidFill>
                  <a:srgbClr val="0070C0"/>
                </a:solidFill>
              </a:rPr>
              <a:t>Diseases</a:t>
            </a:r>
            <a:r>
              <a:rPr lang="it-IT" sz="1400" dirty="0" smtClean="0">
                <a:solidFill>
                  <a:srgbClr val="0070C0"/>
                </a:solidFill>
              </a:rPr>
              <a:t> </a:t>
            </a:r>
            <a:r>
              <a:rPr lang="it-IT" sz="1400" dirty="0">
                <a:solidFill>
                  <a:srgbClr val="0070C0"/>
                </a:solidFill>
              </a:rPr>
              <a:t>and </a:t>
            </a:r>
            <a:r>
              <a:rPr lang="it-IT" sz="1400" dirty="0" err="1">
                <a:solidFill>
                  <a:srgbClr val="0070C0"/>
                </a:solidFill>
              </a:rPr>
              <a:t>Aging</a:t>
            </a:r>
            <a:endParaRPr lang="it-IT" sz="1400" dirty="0">
              <a:solidFill>
                <a:srgbClr val="0070C0"/>
              </a:solidFill>
            </a:endParaRPr>
          </a:p>
          <a:p>
            <a:r>
              <a:rPr lang="it-IT" sz="1400" dirty="0">
                <a:solidFill>
                  <a:srgbClr val="0070C0"/>
                </a:solidFill>
              </a:rPr>
              <a:t>Istituto Superiore di Sanità - </a:t>
            </a:r>
            <a:r>
              <a:rPr lang="it-IT" sz="1400" dirty="0" smtClean="0">
                <a:solidFill>
                  <a:srgbClr val="0070C0"/>
                </a:solidFill>
              </a:rPr>
              <a:t>Roma</a:t>
            </a:r>
          </a:p>
          <a:p>
            <a:endParaRPr lang="it-IT" b="1" dirty="0">
              <a:solidFill>
                <a:srgbClr val="0070C0"/>
              </a:solidFill>
            </a:endParaRPr>
          </a:p>
        </p:txBody>
      </p:sp>
    </p:spTree>
    <p:extLst>
      <p:ext uri="{BB962C8B-B14F-4D97-AF65-F5344CB8AC3E}">
        <p14:creationId xmlns:p14="http://schemas.microsoft.com/office/powerpoint/2010/main" val="110051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7514"/>
            <a:ext cx="9905998" cy="1478570"/>
          </a:xfrm>
        </p:spPr>
        <p:txBody>
          <a:bodyPr>
            <a:normAutofit fontScale="90000"/>
          </a:bodyPr>
          <a:lstStyle/>
          <a:p>
            <a:r>
              <a:rPr lang="en-US" dirty="0" smtClean="0">
                <a:solidFill>
                  <a:srgbClr val="0070C0"/>
                </a:solidFill>
              </a:rPr>
              <a:t>2. NRF2 </a:t>
            </a:r>
            <a:r>
              <a:rPr lang="en-US" dirty="0">
                <a:solidFill>
                  <a:srgbClr val="0070C0"/>
                </a:solidFill>
              </a:rPr>
              <a:t>and vascular diseases: </a:t>
            </a:r>
            <a:r>
              <a:rPr lang="en-US" dirty="0" smtClean="0">
                <a:solidFill>
                  <a:srgbClr val="0070C0"/>
                </a:solidFill>
              </a:rPr>
              <a:t>268 registrations, about 100 participants and worldwide </a:t>
            </a:r>
            <a:r>
              <a:rPr lang="en-US" dirty="0">
                <a:solidFill>
                  <a:srgbClr val="0070C0"/>
                </a:solidFill>
              </a:rPr>
              <a:t>participants </a:t>
            </a:r>
          </a:p>
        </p:txBody>
      </p:sp>
      <p:pic>
        <p:nvPicPr>
          <p:cNvPr id="4"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709265" y="6144765"/>
            <a:ext cx="1736285" cy="713235"/>
          </a:xfrm>
          <a:prstGeom prst="rect">
            <a:avLst/>
          </a:prstGeom>
          <a:extLst>
            <a:ext uri="{909E8E84-426E-40dd-AFC4-6F175D3DCCD1}"/>
            <a:ext uri="{91240B29-F687-4f45-9708-019B960494DF}"/>
            <a:ext uri="{FAA26D3D-D897-4be2-8F04-BA451C77F1D7}"/>
          </a:extLst>
        </p:spPr>
      </p:pic>
      <p:pic>
        <p:nvPicPr>
          <p:cNvPr id="3" name="Immagine 2"/>
          <p:cNvPicPr>
            <a:picLocks noChangeAspect="1"/>
          </p:cNvPicPr>
          <p:nvPr/>
        </p:nvPicPr>
        <p:blipFill>
          <a:blip r:embed="rId3"/>
          <a:stretch>
            <a:fillRect/>
          </a:stretch>
        </p:blipFill>
        <p:spPr>
          <a:xfrm>
            <a:off x="4991621" y="1864538"/>
            <a:ext cx="2071785" cy="1764000"/>
          </a:xfrm>
          <a:prstGeom prst="rect">
            <a:avLst/>
          </a:prstGeom>
        </p:spPr>
      </p:pic>
      <p:pic>
        <p:nvPicPr>
          <p:cNvPr id="10" name="Immagine 9"/>
          <p:cNvPicPr>
            <a:picLocks noChangeAspect="1"/>
          </p:cNvPicPr>
          <p:nvPr/>
        </p:nvPicPr>
        <p:blipFill>
          <a:blip r:embed="rId4"/>
          <a:stretch>
            <a:fillRect/>
          </a:stretch>
        </p:blipFill>
        <p:spPr>
          <a:xfrm>
            <a:off x="11126" y="1903228"/>
            <a:ext cx="6059766" cy="4380614"/>
          </a:xfrm>
          <a:prstGeom prst="rect">
            <a:avLst/>
          </a:prstGeom>
        </p:spPr>
      </p:pic>
      <p:sp>
        <p:nvSpPr>
          <p:cNvPr id="13" name="CasellaDiTesto 12"/>
          <p:cNvSpPr txBox="1"/>
          <p:nvPr/>
        </p:nvSpPr>
        <p:spPr>
          <a:xfrm>
            <a:off x="10877107" y="2828261"/>
            <a:ext cx="936475" cy="369332"/>
          </a:xfrm>
          <a:prstGeom prst="rect">
            <a:avLst/>
          </a:prstGeom>
          <a:noFill/>
        </p:spPr>
        <p:txBody>
          <a:bodyPr wrap="none" rtlCol="0">
            <a:spAutoFit/>
          </a:bodyPr>
          <a:lstStyle/>
          <a:p>
            <a:r>
              <a:rPr lang="it-IT" dirty="0" smtClean="0">
                <a:solidFill>
                  <a:srgbClr val="0070C0"/>
                </a:solidFill>
              </a:rPr>
              <a:t>N =151</a:t>
            </a:r>
            <a:endParaRPr lang="it-IT" dirty="0">
              <a:solidFill>
                <a:srgbClr val="0070C0"/>
              </a:solidFill>
            </a:endParaRPr>
          </a:p>
        </p:txBody>
      </p:sp>
      <p:sp>
        <p:nvSpPr>
          <p:cNvPr id="14" name="CasellaDiTesto 13"/>
          <p:cNvSpPr txBox="1"/>
          <p:nvPr/>
        </p:nvSpPr>
        <p:spPr>
          <a:xfrm>
            <a:off x="1321981" y="6255488"/>
            <a:ext cx="1477456" cy="369332"/>
          </a:xfrm>
          <a:prstGeom prst="rect">
            <a:avLst/>
          </a:prstGeom>
          <a:noFill/>
        </p:spPr>
        <p:txBody>
          <a:bodyPr wrap="none" rtlCol="0">
            <a:spAutoFit/>
          </a:bodyPr>
          <a:lstStyle/>
          <a:p>
            <a:r>
              <a:rPr lang="it-IT" dirty="0" smtClean="0">
                <a:solidFill>
                  <a:srgbClr val="0070C0"/>
                </a:solidFill>
              </a:rPr>
              <a:t>* </a:t>
            </a:r>
            <a:r>
              <a:rPr lang="it-IT" dirty="0" err="1" smtClean="0">
                <a:solidFill>
                  <a:srgbClr val="0070C0"/>
                </a:solidFill>
              </a:rPr>
              <a:t>Turkey</a:t>
            </a:r>
            <a:r>
              <a:rPr lang="it-IT" dirty="0" smtClean="0">
                <a:solidFill>
                  <a:srgbClr val="0070C0"/>
                </a:solidFill>
              </a:rPr>
              <a:t> = 23</a:t>
            </a:r>
            <a:endParaRPr lang="it-IT" dirty="0">
              <a:solidFill>
                <a:srgbClr val="0070C0"/>
              </a:solidFill>
            </a:endParaRPr>
          </a:p>
        </p:txBody>
      </p:sp>
      <p:sp>
        <p:nvSpPr>
          <p:cNvPr id="15" name="CasellaDiTesto 14"/>
          <p:cNvSpPr txBox="1"/>
          <p:nvPr/>
        </p:nvSpPr>
        <p:spPr>
          <a:xfrm>
            <a:off x="3685955" y="5365904"/>
            <a:ext cx="285656" cy="369332"/>
          </a:xfrm>
          <a:prstGeom prst="rect">
            <a:avLst/>
          </a:prstGeom>
          <a:noFill/>
        </p:spPr>
        <p:txBody>
          <a:bodyPr wrap="none" rtlCol="0">
            <a:spAutoFit/>
          </a:bodyPr>
          <a:lstStyle/>
          <a:p>
            <a:r>
              <a:rPr lang="it-IT" dirty="0" smtClean="0">
                <a:solidFill>
                  <a:srgbClr val="0070C0"/>
                </a:solidFill>
              </a:rPr>
              <a:t>*</a:t>
            </a:r>
            <a:endParaRPr lang="it-IT" dirty="0">
              <a:solidFill>
                <a:srgbClr val="0070C0"/>
              </a:solidFill>
            </a:endParaRPr>
          </a:p>
        </p:txBody>
      </p:sp>
      <p:sp>
        <p:nvSpPr>
          <p:cNvPr id="16" name="CasellaDiTesto 15"/>
          <p:cNvSpPr txBox="1"/>
          <p:nvPr/>
        </p:nvSpPr>
        <p:spPr>
          <a:xfrm>
            <a:off x="556437" y="2544726"/>
            <a:ext cx="936475" cy="369332"/>
          </a:xfrm>
          <a:prstGeom prst="rect">
            <a:avLst/>
          </a:prstGeom>
          <a:noFill/>
        </p:spPr>
        <p:txBody>
          <a:bodyPr wrap="none" rtlCol="0">
            <a:spAutoFit/>
          </a:bodyPr>
          <a:lstStyle/>
          <a:p>
            <a:r>
              <a:rPr lang="it-IT" dirty="0" smtClean="0">
                <a:solidFill>
                  <a:srgbClr val="0070C0"/>
                </a:solidFill>
              </a:rPr>
              <a:t>N =268</a:t>
            </a:r>
            <a:endParaRPr lang="it-IT" dirty="0">
              <a:solidFill>
                <a:srgbClr val="0070C0"/>
              </a:solidFill>
            </a:endParaRPr>
          </a:p>
        </p:txBody>
      </p:sp>
      <p:pic>
        <p:nvPicPr>
          <p:cNvPr id="17" name="Immagine 16"/>
          <p:cNvPicPr>
            <a:picLocks noChangeAspect="1"/>
          </p:cNvPicPr>
          <p:nvPr/>
        </p:nvPicPr>
        <p:blipFill>
          <a:blip r:embed="rId5"/>
          <a:stretch>
            <a:fillRect/>
          </a:stretch>
        </p:blipFill>
        <p:spPr>
          <a:xfrm>
            <a:off x="6902019" y="1839433"/>
            <a:ext cx="5134037" cy="4295553"/>
          </a:xfrm>
          <a:prstGeom prst="rect">
            <a:avLst/>
          </a:prstGeom>
        </p:spPr>
      </p:pic>
    </p:spTree>
    <p:extLst>
      <p:ext uri="{BB962C8B-B14F-4D97-AF65-F5344CB8AC3E}">
        <p14:creationId xmlns:p14="http://schemas.microsoft.com/office/powerpoint/2010/main" val="2616141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7514"/>
            <a:ext cx="9905998" cy="1478570"/>
          </a:xfrm>
        </p:spPr>
        <p:txBody>
          <a:bodyPr>
            <a:normAutofit/>
          </a:bodyPr>
          <a:lstStyle/>
          <a:p>
            <a:r>
              <a:rPr lang="en-US" dirty="0" smtClean="0">
                <a:solidFill>
                  <a:srgbClr val="0070C0"/>
                </a:solidFill>
              </a:rPr>
              <a:t>Third webinar</a:t>
            </a:r>
            <a:r>
              <a:rPr lang="en-US" dirty="0">
                <a:solidFill>
                  <a:srgbClr val="0070C0"/>
                </a:solidFill>
              </a:rPr>
              <a:t>: NRF2 and metabolic diseases</a:t>
            </a:r>
            <a:br>
              <a:rPr lang="en-US" dirty="0">
                <a:solidFill>
                  <a:srgbClr val="0070C0"/>
                </a:solidFill>
              </a:rPr>
            </a:br>
            <a:r>
              <a:rPr lang="en-US" dirty="0">
                <a:solidFill>
                  <a:srgbClr val="0070C0"/>
                </a:solidFill>
              </a:rPr>
              <a:t>July 7</a:t>
            </a:r>
            <a:r>
              <a:rPr lang="en-US" baseline="30000" dirty="0">
                <a:solidFill>
                  <a:srgbClr val="0070C0"/>
                </a:solidFill>
              </a:rPr>
              <a:t>th</a:t>
            </a:r>
            <a:r>
              <a:rPr lang="en-US" dirty="0">
                <a:solidFill>
                  <a:srgbClr val="0070C0"/>
                </a:solidFill>
              </a:rPr>
              <a:t>, 2022</a:t>
            </a:r>
          </a:p>
        </p:txBody>
      </p:sp>
      <p:sp>
        <p:nvSpPr>
          <p:cNvPr id="3" name="Content Placeholder 2"/>
          <p:cNvSpPr>
            <a:spLocks noGrp="1"/>
          </p:cNvSpPr>
          <p:nvPr>
            <p:ph idx="1"/>
          </p:nvPr>
        </p:nvSpPr>
        <p:spPr>
          <a:xfrm>
            <a:off x="1024181" y="1438030"/>
            <a:ext cx="9905999" cy="3962401"/>
          </a:xfrm>
        </p:spPr>
        <p:txBody>
          <a:bodyPr>
            <a:normAutofit fontScale="70000" lnSpcReduction="20000"/>
          </a:bodyPr>
          <a:lstStyle/>
          <a:p>
            <a:pPr lvl="0"/>
            <a:endParaRPr lang="en-US" b="1" dirty="0">
              <a:solidFill>
                <a:srgbClr val="0070C0"/>
              </a:solidFill>
            </a:endParaRPr>
          </a:p>
          <a:p>
            <a:pPr lvl="0">
              <a:buFont typeface="Wingdings" panose="05000000000000000000" pitchFamily="2" charset="2"/>
              <a:buChar char="ü"/>
            </a:pPr>
            <a:r>
              <a:rPr lang="en-US" sz="3100" dirty="0">
                <a:solidFill>
                  <a:srgbClr val="0070C0"/>
                </a:solidFill>
              </a:rPr>
              <a:t>AMP(K)</a:t>
            </a:r>
            <a:r>
              <a:rPr lang="en-US" sz="3100" dirty="0" err="1">
                <a:solidFill>
                  <a:srgbClr val="0070C0"/>
                </a:solidFill>
              </a:rPr>
              <a:t>lifying</a:t>
            </a:r>
            <a:r>
              <a:rPr lang="en-US" sz="3100" dirty="0">
                <a:solidFill>
                  <a:srgbClr val="0070C0"/>
                </a:solidFill>
              </a:rPr>
              <a:t> Nrf2: The crosstalk between Nrf2 and the metabolic master hub AMPK, by </a:t>
            </a:r>
            <a:r>
              <a:rPr lang="en-US" sz="3100" dirty="0" err="1">
                <a:solidFill>
                  <a:srgbClr val="0070C0"/>
                </a:solidFill>
              </a:rPr>
              <a:t>Elke</a:t>
            </a:r>
            <a:r>
              <a:rPr lang="en-US" sz="3100" dirty="0">
                <a:solidFill>
                  <a:srgbClr val="0070C0"/>
                </a:solidFill>
              </a:rPr>
              <a:t> H </a:t>
            </a:r>
            <a:r>
              <a:rPr lang="en-US" sz="3100" dirty="0" err="1">
                <a:solidFill>
                  <a:srgbClr val="0070C0"/>
                </a:solidFill>
              </a:rPr>
              <a:t>Heiss</a:t>
            </a:r>
            <a:r>
              <a:rPr lang="en-US" sz="3100" dirty="0">
                <a:solidFill>
                  <a:srgbClr val="0070C0"/>
                </a:solidFill>
              </a:rPr>
              <a:t>. Department of </a:t>
            </a:r>
            <a:r>
              <a:rPr lang="en-US" sz="3100" dirty="0" err="1">
                <a:solidFill>
                  <a:srgbClr val="0070C0"/>
                </a:solidFill>
              </a:rPr>
              <a:t>Pharmacognosy</a:t>
            </a:r>
            <a:r>
              <a:rPr lang="en-US" sz="3100" dirty="0">
                <a:solidFill>
                  <a:srgbClr val="0070C0"/>
                </a:solidFill>
              </a:rPr>
              <a:t>, University of Vienna, Vienna, Austria</a:t>
            </a:r>
            <a:r>
              <a:rPr lang="en-US" sz="3100" dirty="0" smtClean="0">
                <a:solidFill>
                  <a:srgbClr val="0070C0"/>
                </a:solidFill>
              </a:rPr>
              <a:t>.</a:t>
            </a:r>
          </a:p>
          <a:p>
            <a:pPr lvl="0">
              <a:buFont typeface="Wingdings" panose="05000000000000000000" pitchFamily="2" charset="2"/>
              <a:buChar char="ü"/>
            </a:pPr>
            <a:r>
              <a:rPr lang="en-US" sz="3100" dirty="0">
                <a:solidFill>
                  <a:srgbClr val="0070C0"/>
                </a:solidFill>
              </a:rPr>
              <a:t>Translational implications of Nrf2 signaling in the thyroid, by </a:t>
            </a:r>
            <a:r>
              <a:rPr lang="en-US" sz="3100" dirty="0" err="1">
                <a:solidFill>
                  <a:srgbClr val="0070C0"/>
                </a:solidFill>
              </a:rPr>
              <a:t>Gerasimos</a:t>
            </a:r>
            <a:r>
              <a:rPr lang="en-US" sz="3100" dirty="0">
                <a:solidFill>
                  <a:srgbClr val="0070C0"/>
                </a:solidFill>
              </a:rPr>
              <a:t> </a:t>
            </a:r>
            <a:r>
              <a:rPr lang="en-US" sz="3100" dirty="0" err="1">
                <a:solidFill>
                  <a:srgbClr val="0070C0"/>
                </a:solidFill>
              </a:rPr>
              <a:t>Sykiotis</a:t>
            </a:r>
            <a:r>
              <a:rPr lang="en-US" sz="3100" dirty="0">
                <a:solidFill>
                  <a:srgbClr val="0070C0"/>
                </a:solidFill>
              </a:rPr>
              <a:t> (Gerry) Faculty of Biology and Medicine, University of Lausanne, 1011 Lausanne, Switzerland</a:t>
            </a:r>
            <a:r>
              <a:rPr lang="en-US" sz="3100" dirty="0" smtClean="0">
                <a:solidFill>
                  <a:srgbClr val="0070C0"/>
                </a:solidFill>
              </a:rPr>
              <a:t>.</a:t>
            </a:r>
          </a:p>
          <a:p>
            <a:pPr lvl="0">
              <a:buFont typeface="Wingdings" panose="05000000000000000000" pitchFamily="2" charset="2"/>
              <a:buChar char="ü"/>
            </a:pPr>
            <a:r>
              <a:rPr lang="en-US" sz="3100" dirty="0">
                <a:solidFill>
                  <a:srgbClr val="0070C0"/>
                </a:solidFill>
              </a:rPr>
              <a:t>Cholesterol Mediated Nrf2 Status in NASH Development: Role of </a:t>
            </a:r>
            <a:r>
              <a:rPr lang="el-GR" sz="3100" dirty="0">
                <a:solidFill>
                  <a:srgbClr val="0070C0"/>
                </a:solidFill>
              </a:rPr>
              <a:t>α-</a:t>
            </a:r>
            <a:r>
              <a:rPr lang="en-US" sz="3100" dirty="0">
                <a:solidFill>
                  <a:srgbClr val="0070C0"/>
                </a:solidFill>
              </a:rPr>
              <a:t>Tocopherol, by Nesrin Kartal Ozer. Department of Biochemistry, Faculty of Medicine, Marmara University, </a:t>
            </a:r>
            <a:r>
              <a:rPr lang="en-US" sz="3100" dirty="0" err="1">
                <a:solidFill>
                  <a:srgbClr val="0070C0"/>
                </a:solidFill>
              </a:rPr>
              <a:t>Maltepe</a:t>
            </a:r>
            <a:r>
              <a:rPr lang="en-US" sz="3100" dirty="0">
                <a:solidFill>
                  <a:srgbClr val="0070C0"/>
                </a:solidFill>
              </a:rPr>
              <a:t>, Istanbul, Turkey.</a:t>
            </a:r>
            <a:endParaRPr lang="en-US" dirty="0">
              <a:solidFill>
                <a:srgbClr val="0070C0"/>
              </a:solidFill>
            </a:endParaRPr>
          </a:p>
          <a:p>
            <a:endParaRPr lang="en-US" dirty="0">
              <a:solidFill>
                <a:srgbClr val="0070C0"/>
              </a:solidFill>
            </a:endParaRPr>
          </a:p>
          <a:p>
            <a:endParaRPr lang="en-US" dirty="0">
              <a:solidFill>
                <a:srgbClr val="0070C0"/>
              </a:solidFill>
            </a:endParaRPr>
          </a:p>
        </p:txBody>
      </p:sp>
      <p:pic>
        <p:nvPicPr>
          <p:cNvPr id="4"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709265" y="6144765"/>
            <a:ext cx="1736285" cy="713235"/>
          </a:xfrm>
          <a:prstGeom prst="rect">
            <a:avLst/>
          </a:prstGeom>
          <a:extLst>
            <a:ext uri="{909E8E84-426E-40dd-AFC4-6F175D3DCCD1}"/>
            <a:ext uri="{91240B29-F687-4f45-9708-019B960494DF}"/>
            <a:ext uri="{FAA26D3D-D897-4be2-8F04-BA451C77F1D7}"/>
          </a:extLst>
        </p:spPr>
      </p:pic>
    </p:spTree>
    <p:extLst>
      <p:ext uri="{BB962C8B-B14F-4D97-AF65-F5344CB8AC3E}">
        <p14:creationId xmlns:p14="http://schemas.microsoft.com/office/powerpoint/2010/main" val="3038980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7514"/>
            <a:ext cx="9905998" cy="1478570"/>
          </a:xfrm>
        </p:spPr>
        <p:txBody>
          <a:bodyPr>
            <a:normAutofit fontScale="90000"/>
          </a:bodyPr>
          <a:lstStyle/>
          <a:p>
            <a:r>
              <a:rPr lang="en-US" dirty="0" smtClean="0">
                <a:solidFill>
                  <a:srgbClr val="0070C0"/>
                </a:solidFill>
              </a:rPr>
              <a:t>3. </a:t>
            </a:r>
            <a:r>
              <a:rPr lang="en-US" dirty="0">
                <a:solidFill>
                  <a:srgbClr val="0070C0"/>
                </a:solidFill>
              </a:rPr>
              <a:t>NRF2 and metabolic diseases: </a:t>
            </a:r>
            <a:r>
              <a:rPr lang="en-US" dirty="0" smtClean="0">
                <a:solidFill>
                  <a:srgbClr val="0070C0"/>
                </a:solidFill>
              </a:rPr>
              <a:t>200 registrations, about 182 participants and worldwide </a:t>
            </a:r>
            <a:r>
              <a:rPr lang="en-US" dirty="0">
                <a:solidFill>
                  <a:srgbClr val="0070C0"/>
                </a:solidFill>
              </a:rPr>
              <a:t>participants </a:t>
            </a:r>
          </a:p>
        </p:txBody>
      </p:sp>
      <p:pic>
        <p:nvPicPr>
          <p:cNvPr id="4"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709265" y="6144765"/>
            <a:ext cx="1736285" cy="713235"/>
          </a:xfrm>
          <a:prstGeom prst="rect">
            <a:avLst/>
          </a:prstGeom>
          <a:extLst>
            <a:ext uri="{909E8E84-426E-40dd-AFC4-6F175D3DCCD1}"/>
            <a:ext uri="{91240B29-F687-4f45-9708-019B960494DF}"/>
            <a:ext uri="{FAA26D3D-D897-4be2-8F04-BA451C77F1D7}"/>
          </a:extLst>
        </p:spPr>
      </p:pic>
      <p:pic>
        <p:nvPicPr>
          <p:cNvPr id="5" name="Immagine 4"/>
          <p:cNvPicPr>
            <a:picLocks noChangeAspect="1"/>
          </p:cNvPicPr>
          <p:nvPr/>
        </p:nvPicPr>
        <p:blipFill rotWithShape="1">
          <a:blip r:embed="rId3"/>
          <a:srcRect l="18436" t="33628" r="50643" b="20400"/>
          <a:stretch/>
        </p:blipFill>
        <p:spPr>
          <a:xfrm>
            <a:off x="4645903" y="1485304"/>
            <a:ext cx="2109281" cy="1764000"/>
          </a:xfrm>
          <a:prstGeom prst="rect">
            <a:avLst/>
          </a:prstGeom>
        </p:spPr>
      </p:pic>
      <p:pic>
        <p:nvPicPr>
          <p:cNvPr id="6" name="Immagine 5"/>
          <p:cNvPicPr>
            <a:picLocks noChangeAspect="1"/>
          </p:cNvPicPr>
          <p:nvPr/>
        </p:nvPicPr>
        <p:blipFill>
          <a:blip r:embed="rId4"/>
          <a:stretch>
            <a:fillRect/>
          </a:stretch>
        </p:blipFill>
        <p:spPr>
          <a:xfrm>
            <a:off x="-191386" y="1864077"/>
            <a:ext cx="5465135" cy="3515998"/>
          </a:xfrm>
          <a:prstGeom prst="rect">
            <a:avLst/>
          </a:prstGeom>
        </p:spPr>
      </p:pic>
      <p:sp>
        <p:nvSpPr>
          <p:cNvPr id="9" name="CasellaDiTesto 8"/>
          <p:cNvSpPr txBox="1"/>
          <p:nvPr/>
        </p:nvSpPr>
        <p:spPr>
          <a:xfrm>
            <a:off x="10409274" y="2658139"/>
            <a:ext cx="936475" cy="369332"/>
          </a:xfrm>
          <a:prstGeom prst="rect">
            <a:avLst/>
          </a:prstGeom>
          <a:noFill/>
        </p:spPr>
        <p:txBody>
          <a:bodyPr wrap="none" rtlCol="0">
            <a:spAutoFit/>
          </a:bodyPr>
          <a:lstStyle/>
          <a:p>
            <a:r>
              <a:rPr lang="it-IT" dirty="0" smtClean="0">
                <a:solidFill>
                  <a:srgbClr val="0070C0"/>
                </a:solidFill>
              </a:rPr>
              <a:t>N =135</a:t>
            </a:r>
            <a:endParaRPr lang="it-IT" dirty="0">
              <a:solidFill>
                <a:srgbClr val="0070C0"/>
              </a:solidFill>
            </a:endParaRPr>
          </a:p>
        </p:txBody>
      </p:sp>
      <p:sp>
        <p:nvSpPr>
          <p:cNvPr id="10" name="CasellaDiTesto 9"/>
          <p:cNvSpPr txBox="1"/>
          <p:nvPr/>
        </p:nvSpPr>
        <p:spPr>
          <a:xfrm>
            <a:off x="1098697" y="5734493"/>
            <a:ext cx="1477456" cy="369332"/>
          </a:xfrm>
          <a:prstGeom prst="rect">
            <a:avLst/>
          </a:prstGeom>
          <a:noFill/>
        </p:spPr>
        <p:txBody>
          <a:bodyPr wrap="none" rtlCol="0">
            <a:spAutoFit/>
          </a:bodyPr>
          <a:lstStyle/>
          <a:p>
            <a:r>
              <a:rPr lang="it-IT" dirty="0" smtClean="0">
                <a:solidFill>
                  <a:srgbClr val="0070C0"/>
                </a:solidFill>
              </a:rPr>
              <a:t>* </a:t>
            </a:r>
            <a:r>
              <a:rPr lang="it-IT" dirty="0" err="1" smtClean="0">
                <a:solidFill>
                  <a:srgbClr val="0070C0"/>
                </a:solidFill>
              </a:rPr>
              <a:t>Turkey</a:t>
            </a:r>
            <a:r>
              <a:rPr lang="it-IT" dirty="0" smtClean="0">
                <a:solidFill>
                  <a:srgbClr val="0070C0"/>
                </a:solidFill>
              </a:rPr>
              <a:t> = 20</a:t>
            </a:r>
            <a:endParaRPr lang="it-IT" dirty="0">
              <a:solidFill>
                <a:srgbClr val="0070C0"/>
              </a:solidFill>
            </a:endParaRPr>
          </a:p>
        </p:txBody>
      </p:sp>
      <p:sp>
        <p:nvSpPr>
          <p:cNvPr id="11" name="CasellaDiTesto 10"/>
          <p:cNvSpPr txBox="1"/>
          <p:nvPr/>
        </p:nvSpPr>
        <p:spPr>
          <a:xfrm>
            <a:off x="3143683" y="4419603"/>
            <a:ext cx="285656" cy="369332"/>
          </a:xfrm>
          <a:prstGeom prst="rect">
            <a:avLst/>
          </a:prstGeom>
          <a:noFill/>
        </p:spPr>
        <p:txBody>
          <a:bodyPr wrap="none" rtlCol="0">
            <a:spAutoFit/>
          </a:bodyPr>
          <a:lstStyle/>
          <a:p>
            <a:r>
              <a:rPr lang="it-IT" dirty="0" smtClean="0">
                <a:solidFill>
                  <a:srgbClr val="0070C0"/>
                </a:solidFill>
              </a:rPr>
              <a:t>*</a:t>
            </a:r>
            <a:endParaRPr lang="it-IT" dirty="0">
              <a:solidFill>
                <a:srgbClr val="0070C0"/>
              </a:solidFill>
            </a:endParaRPr>
          </a:p>
        </p:txBody>
      </p:sp>
      <p:pic>
        <p:nvPicPr>
          <p:cNvPr id="13" name="Immagine 12"/>
          <p:cNvPicPr>
            <a:picLocks noChangeAspect="1"/>
          </p:cNvPicPr>
          <p:nvPr/>
        </p:nvPicPr>
        <p:blipFill>
          <a:blip r:embed="rId5"/>
          <a:stretch>
            <a:fillRect/>
          </a:stretch>
        </p:blipFill>
        <p:spPr>
          <a:xfrm>
            <a:off x="6453962" y="1794716"/>
            <a:ext cx="5539563" cy="4276475"/>
          </a:xfrm>
          <a:prstGeom prst="rect">
            <a:avLst/>
          </a:prstGeom>
        </p:spPr>
      </p:pic>
      <p:sp>
        <p:nvSpPr>
          <p:cNvPr id="14" name="CasellaDiTesto 13"/>
          <p:cNvSpPr txBox="1"/>
          <p:nvPr/>
        </p:nvSpPr>
        <p:spPr>
          <a:xfrm>
            <a:off x="673361" y="2332074"/>
            <a:ext cx="936475" cy="369332"/>
          </a:xfrm>
          <a:prstGeom prst="rect">
            <a:avLst/>
          </a:prstGeom>
          <a:noFill/>
        </p:spPr>
        <p:txBody>
          <a:bodyPr wrap="none" rtlCol="0">
            <a:spAutoFit/>
          </a:bodyPr>
          <a:lstStyle/>
          <a:p>
            <a:r>
              <a:rPr lang="it-IT" dirty="0" smtClean="0">
                <a:solidFill>
                  <a:srgbClr val="0070C0"/>
                </a:solidFill>
              </a:rPr>
              <a:t>N =200</a:t>
            </a:r>
            <a:endParaRPr lang="it-IT" dirty="0">
              <a:solidFill>
                <a:srgbClr val="0070C0"/>
              </a:solidFill>
            </a:endParaRPr>
          </a:p>
        </p:txBody>
      </p:sp>
    </p:spTree>
    <p:extLst>
      <p:ext uri="{BB962C8B-B14F-4D97-AF65-F5344CB8AC3E}">
        <p14:creationId xmlns:p14="http://schemas.microsoft.com/office/powerpoint/2010/main" val="2052659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7514"/>
            <a:ext cx="9905998" cy="1478570"/>
          </a:xfrm>
        </p:spPr>
        <p:txBody>
          <a:bodyPr>
            <a:normAutofit/>
          </a:bodyPr>
          <a:lstStyle/>
          <a:p>
            <a:r>
              <a:rPr lang="en-US" dirty="0" smtClean="0">
                <a:solidFill>
                  <a:srgbClr val="0070C0"/>
                </a:solidFill>
              </a:rPr>
              <a:t>Our global community: 70 countries participating in Redox Webinar series </a:t>
            </a:r>
            <a:endParaRPr lang="en-US" dirty="0">
              <a:solidFill>
                <a:srgbClr val="0070C0"/>
              </a:solidFill>
            </a:endParaRPr>
          </a:p>
        </p:txBody>
      </p:sp>
      <p:pic>
        <p:nvPicPr>
          <p:cNvPr id="4"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709265" y="6144765"/>
            <a:ext cx="1736285" cy="713235"/>
          </a:xfrm>
          <a:prstGeom prst="rect">
            <a:avLst/>
          </a:prstGeom>
          <a:extLst>
            <a:ext uri="{909E8E84-426E-40dd-AFC4-6F175D3DCCD1}"/>
            <a:ext uri="{91240B29-F687-4f45-9708-019B960494DF}"/>
            <a:ext uri="{FAA26D3D-D897-4be2-8F04-BA451C77F1D7}"/>
          </a:extLst>
        </p:spPr>
      </p:pic>
      <p:pic>
        <p:nvPicPr>
          <p:cNvPr id="19" name="Immagine 18"/>
          <p:cNvPicPr>
            <a:picLocks noChangeAspect="1"/>
          </p:cNvPicPr>
          <p:nvPr/>
        </p:nvPicPr>
        <p:blipFill>
          <a:blip r:embed="rId3"/>
          <a:stretch>
            <a:fillRect/>
          </a:stretch>
        </p:blipFill>
        <p:spPr>
          <a:xfrm>
            <a:off x="2520692" y="1573619"/>
            <a:ext cx="6899755" cy="5156790"/>
          </a:xfrm>
          <a:prstGeom prst="rect">
            <a:avLst/>
          </a:prstGeom>
        </p:spPr>
      </p:pic>
    </p:spTree>
    <p:extLst>
      <p:ext uri="{BB962C8B-B14F-4D97-AF65-F5344CB8AC3E}">
        <p14:creationId xmlns:p14="http://schemas.microsoft.com/office/powerpoint/2010/main" val="2264351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7514"/>
            <a:ext cx="9905998" cy="1478570"/>
          </a:xfrm>
        </p:spPr>
        <p:txBody>
          <a:bodyPr>
            <a:normAutofit/>
          </a:bodyPr>
          <a:lstStyle/>
          <a:p>
            <a:r>
              <a:rPr lang="en-US" dirty="0" smtClean="0">
                <a:solidFill>
                  <a:srgbClr val="0070C0"/>
                </a:solidFill>
              </a:rPr>
              <a:t>Conclusions</a:t>
            </a:r>
            <a:endParaRPr lang="en-US" dirty="0">
              <a:solidFill>
                <a:srgbClr val="0070C0"/>
              </a:solidFill>
            </a:endParaRPr>
          </a:p>
        </p:txBody>
      </p:sp>
      <p:sp>
        <p:nvSpPr>
          <p:cNvPr id="3" name="Content Placeholder 2"/>
          <p:cNvSpPr>
            <a:spLocks noGrp="1"/>
          </p:cNvSpPr>
          <p:nvPr>
            <p:ph idx="1"/>
          </p:nvPr>
        </p:nvSpPr>
        <p:spPr>
          <a:xfrm>
            <a:off x="1024181" y="1438030"/>
            <a:ext cx="9905999" cy="3962401"/>
          </a:xfrm>
        </p:spPr>
        <p:txBody>
          <a:bodyPr>
            <a:normAutofit fontScale="85000" lnSpcReduction="20000"/>
          </a:bodyPr>
          <a:lstStyle/>
          <a:p>
            <a:pPr lvl="0"/>
            <a:endParaRPr lang="en-US" b="1" dirty="0">
              <a:solidFill>
                <a:srgbClr val="0070C0"/>
              </a:solidFill>
            </a:endParaRPr>
          </a:p>
          <a:p>
            <a:pPr marL="0" lvl="0" indent="0">
              <a:buNone/>
            </a:pPr>
            <a:r>
              <a:rPr lang="en-US" sz="3100" dirty="0" err="1" smtClean="0">
                <a:solidFill>
                  <a:srgbClr val="0070C0"/>
                </a:solidFill>
              </a:rPr>
              <a:t>BenBedPhar</a:t>
            </a:r>
            <a:r>
              <a:rPr lang="en-US" sz="3100" dirty="0" smtClean="0">
                <a:solidFill>
                  <a:srgbClr val="0070C0"/>
                </a:solidFill>
              </a:rPr>
              <a:t> webinar </a:t>
            </a:r>
          </a:p>
          <a:p>
            <a:pPr lvl="0">
              <a:buFont typeface="Wingdings" panose="05000000000000000000" pitchFamily="2" charset="2"/>
              <a:buChar char="ü"/>
            </a:pPr>
            <a:r>
              <a:rPr lang="en-US" sz="3100" dirty="0" smtClean="0">
                <a:solidFill>
                  <a:srgbClr val="0070C0"/>
                </a:solidFill>
              </a:rPr>
              <a:t>is an </a:t>
            </a:r>
            <a:r>
              <a:rPr lang="en-US" sz="3100" dirty="0">
                <a:solidFill>
                  <a:srgbClr val="0070C0"/>
                </a:solidFill>
              </a:rPr>
              <a:t>on line tool to support Open Science</a:t>
            </a:r>
          </a:p>
          <a:p>
            <a:pPr lvl="0">
              <a:buFont typeface="Wingdings" panose="05000000000000000000" pitchFamily="2" charset="2"/>
              <a:buChar char="ü"/>
            </a:pPr>
            <a:r>
              <a:rPr lang="en-US" sz="3100" dirty="0" smtClean="0">
                <a:solidFill>
                  <a:srgbClr val="0070C0"/>
                </a:solidFill>
              </a:rPr>
              <a:t>promotes spark </a:t>
            </a:r>
            <a:r>
              <a:rPr lang="en-US" sz="3100" dirty="0">
                <a:solidFill>
                  <a:srgbClr val="0070C0"/>
                </a:solidFill>
              </a:rPr>
              <a:t>learning and conversation among </a:t>
            </a:r>
            <a:r>
              <a:rPr lang="en-US" sz="3100" dirty="0" smtClean="0">
                <a:solidFill>
                  <a:srgbClr val="0070C0"/>
                </a:solidFill>
              </a:rPr>
              <a:t>science </a:t>
            </a:r>
            <a:r>
              <a:rPr lang="en-US" sz="3100" dirty="0">
                <a:solidFill>
                  <a:srgbClr val="0070C0"/>
                </a:solidFill>
              </a:rPr>
              <a:t>communities</a:t>
            </a:r>
          </a:p>
          <a:p>
            <a:pPr lvl="0">
              <a:buFont typeface="Wingdings" panose="05000000000000000000" pitchFamily="2" charset="2"/>
              <a:buChar char="ü"/>
            </a:pPr>
            <a:r>
              <a:rPr lang="en-US" sz="3100" dirty="0" smtClean="0">
                <a:solidFill>
                  <a:srgbClr val="0070C0"/>
                </a:solidFill>
              </a:rPr>
              <a:t>connects </a:t>
            </a:r>
            <a:r>
              <a:rPr lang="en-US" sz="3100" dirty="0">
                <a:solidFill>
                  <a:srgbClr val="0070C0"/>
                </a:solidFill>
              </a:rPr>
              <a:t>to a global audience unrestrained by travel or logistical </a:t>
            </a:r>
            <a:r>
              <a:rPr lang="en-US" sz="3100" dirty="0" smtClean="0">
                <a:solidFill>
                  <a:srgbClr val="0070C0"/>
                </a:solidFill>
              </a:rPr>
              <a:t>barriers</a:t>
            </a:r>
          </a:p>
          <a:p>
            <a:pPr lvl="0">
              <a:buFont typeface="Wingdings" panose="05000000000000000000" pitchFamily="2" charset="2"/>
              <a:buChar char="ü"/>
            </a:pPr>
            <a:r>
              <a:rPr lang="en-US" sz="3100" dirty="0">
                <a:solidFill>
                  <a:srgbClr val="0070C0"/>
                </a:solidFill>
              </a:rPr>
              <a:t>on-demand webinar format </a:t>
            </a:r>
            <a:r>
              <a:rPr lang="en-US" sz="3100" dirty="0" smtClean="0">
                <a:solidFill>
                  <a:srgbClr val="0070C0"/>
                </a:solidFill>
              </a:rPr>
              <a:t>can </a:t>
            </a:r>
            <a:r>
              <a:rPr lang="en-US" sz="3100" dirty="0">
                <a:solidFill>
                  <a:srgbClr val="0070C0"/>
                </a:solidFill>
              </a:rPr>
              <a:t>also serve as persistent promotional content on </a:t>
            </a:r>
            <a:r>
              <a:rPr lang="en-US" sz="3100" dirty="0" err="1" smtClean="0">
                <a:solidFill>
                  <a:srgbClr val="0070C0"/>
                </a:solidFill>
              </a:rPr>
              <a:t>BenBedPhar</a:t>
            </a:r>
            <a:r>
              <a:rPr lang="en-US" sz="3100" dirty="0" smtClean="0">
                <a:solidFill>
                  <a:srgbClr val="0070C0"/>
                </a:solidFill>
              </a:rPr>
              <a:t> website and social media</a:t>
            </a:r>
            <a:endParaRPr lang="en-US" sz="3100" dirty="0">
              <a:solidFill>
                <a:srgbClr val="0070C0"/>
              </a:solidFill>
            </a:endParaRPr>
          </a:p>
          <a:p>
            <a:endParaRPr lang="en-US" dirty="0">
              <a:solidFill>
                <a:srgbClr val="0070C0"/>
              </a:solidFill>
            </a:endParaRPr>
          </a:p>
          <a:p>
            <a:endParaRPr lang="en-US" dirty="0">
              <a:solidFill>
                <a:srgbClr val="0070C0"/>
              </a:solidFill>
            </a:endParaRPr>
          </a:p>
        </p:txBody>
      </p:sp>
      <p:pic>
        <p:nvPicPr>
          <p:cNvPr id="4"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709265" y="6144765"/>
            <a:ext cx="1736285" cy="713235"/>
          </a:xfrm>
          <a:prstGeom prst="rect">
            <a:avLst/>
          </a:prstGeom>
          <a:extLst>
            <a:ext uri="{909E8E84-426E-40dd-AFC4-6F175D3DCCD1}"/>
            <a:ext uri="{91240B29-F687-4f45-9708-019B960494DF}"/>
            <a:ext uri="{FAA26D3D-D897-4be2-8F04-BA451C77F1D7}"/>
          </a:extLst>
        </p:spPr>
      </p:pic>
    </p:spTree>
    <p:extLst>
      <p:ext uri="{BB962C8B-B14F-4D97-AF65-F5344CB8AC3E}">
        <p14:creationId xmlns:p14="http://schemas.microsoft.com/office/powerpoint/2010/main" val="3703694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7514"/>
            <a:ext cx="9905998" cy="1478570"/>
          </a:xfrm>
        </p:spPr>
        <p:txBody>
          <a:bodyPr>
            <a:normAutofit/>
          </a:bodyPr>
          <a:lstStyle/>
          <a:p>
            <a:r>
              <a:rPr lang="en-US" dirty="0">
                <a:solidFill>
                  <a:srgbClr val="0070C0"/>
                </a:solidFill>
              </a:rPr>
              <a:t>Current plans and To-do list</a:t>
            </a:r>
          </a:p>
        </p:txBody>
      </p:sp>
      <p:sp>
        <p:nvSpPr>
          <p:cNvPr id="3" name="Content Placeholder 2"/>
          <p:cNvSpPr>
            <a:spLocks noGrp="1"/>
          </p:cNvSpPr>
          <p:nvPr>
            <p:ph idx="1"/>
          </p:nvPr>
        </p:nvSpPr>
        <p:spPr>
          <a:xfrm>
            <a:off x="1024181" y="1438030"/>
            <a:ext cx="9905999" cy="3962401"/>
          </a:xfrm>
        </p:spPr>
        <p:txBody>
          <a:bodyPr>
            <a:normAutofit lnSpcReduction="10000"/>
          </a:bodyPr>
          <a:lstStyle/>
          <a:p>
            <a:pPr lvl="0"/>
            <a:endParaRPr lang="en-US" b="1" dirty="0">
              <a:solidFill>
                <a:srgbClr val="0070C0"/>
              </a:solidFill>
            </a:endParaRPr>
          </a:p>
          <a:p>
            <a:pPr lvl="0">
              <a:buFont typeface="Wingdings" panose="05000000000000000000" pitchFamily="2" charset="2"/>
              <a:buChar char="ü"/>
            </a:pPr>
            <a:r>
              <a:rPr lang="en-US" sz="3100" dirty="0" smtClean="0">
                <a:solidFill>
                  <a:srgbClr val="0070C0"/>
                </a:solidFill>
              </a:rPr>
              <a:t>Prepare </a:t>
            </a:r>
            <a:r>
              <a:rPr lang="en-US" sz="3100" dirty="0">
                <a:solidFill>
                  <a:srgbClr val="0070C0"/>
                </a:solidFill>
              </a:rPr>
              <a:t>a list for all members that have been invited to participate as </a:t>
            </a:r>
            <a:r>
              <a:rPr lang="en-US" sz="3100" dirty="0" smtClean="0">
                <a:solidFill>
                  <a:srgbClr val="0070C0"/>
                </a:solidFill>
              </a:rPr>
              <a:t>speakers</a:t>
            </a:r>
          </a:p>
          <a:p>
            <a:pPr lvl="0">
              <a:buFont typeface="Wingdings" panose="05000000000000000000" pitchFamily="2" charset="2"/>
              <a:buChar char="ü"/>
            </a:pPr>
            <a:r>
              <a:rPr lang="en-US" sz="3100" dirty="0">
                <a:solidFill>
                  <a:srgbClr val="0070C0"/>
                </a:solidFill>
              </a:rPr>
              <a:t> Prepare a list </a:t>
            </a:r>
            <a:r>
              <a:rPr lang="en-US" sz="3100" dirty="0" smtClean="0">
                <a:solidFill>
                  <a:srgbClr val="0070C0"/>
                </a:solidFill>
              </a:rPr>
              <a:t>for speakers </a:t>
            </a:r>
            <a:r>
              <a:rPr lang="en-US" sz="3100" dirty="0">
                <a:solidFill>
                  <a:srgbClr val="0070C0"/>
                </a:solidFill>
              </a:rPr>
              <a:t>who should agree to participate </a:t>
            </a:r>
            <a:r>
              <a:rPr lang="en-US" sz="3100" dirty="0" smtClean="0">
                <a:solidFill>
                  <a:srgbClr val="0070C0"/>
                </a:solidFill>
              </a:rPr>
              <a:t>at </a:t>
            </a:r>
            <a:r>
              <a:rPr lang="en-US" sz="3100" dirty="0">
                <a:solidFill>
                  <a:srgbClr val="0070C0"/>
                </a:solidFill>
              </a:rPr>
              <a:t>next webinars and possibly sharing the tentative titles with all WG members. This would enhance interest in participation. </a:t>
            </a:r>
            <a:endParaRPr lang="en-US" dirty="0">
              <a:solidFill>
                <a:srgbClr val="0070C0"/>
              </a:solidFill>
            </a:endParaRPr>
          </a:p>
          <a:p>
            <a:endParaRPr lang="en-US" dirty="0">
              <a:solidFill>
                <a:srgbClr val="0070C0"/>
              </a:solidFill>
            </a:endParaRPr>
          </a:p>
        </p:txBody>
      </p:sp>
      <p:pic>
        <p:nvPicPr>
          <p:cNvPr id="4"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709265" y="6144765"/>
            <a:ext cx="1736285" cy="713235"/>
          </a:xfrm>
          <a:prstGeom prst="rect">
            <a:avLst/>
          </a:prstGeom>
          <a:extLst>
            <a:ext uri="{909E8E84-426E-40dd-AFC4-6F175D3DCCD1}"/>
            <a:ext uri="{91240B29-F687-4f45-9708-019B960494DF}"/>
            <a:ext uri="{FAA26D3D-D897-4be2-8F04-BA451C77F1D7}"/>
          </a:extLst>
        </p:spPr>
      </p:pic>
    </p:spTree>
    <p:extLst>
      <p:ext uri="{BB962C8B-B14F-4D97-AF65-F5344CB8AC3E}">
        <p14:creationId xmlns:p14="http://schemas.microsoft.com/office/powerpoint/2010/main" val="3211858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7514"/>
            <a:ext cx="9905998" cy="1478570"/>
          </a:xfrm>
        </p:spPr>
        <p:txBody>
          <a:bodyPr>
            <a:normAutofit/>
          </a:bodyPr>
          <a:lstStyle/>
          <a:p>
            <a:r>
              <a:rPr lang="en-US" dirty="0" smtClean="0">
                <a:solidFill>
                  <a:srgbClr val="0070C0"/>
                </a:solidFill>
              </a:rPr>
              <a:t>CONTACTS</a:t>
            </a:r>
            <a:br>
              <a:rPr lang="en-US" dirty="0" smtClean="0">
                <a:solidFill>
                  <a:srgbClr val="0070C0"/>
                </a:solidFill>
              </a:rPr>
            </a:br>
            <a:r>
              <a:rPr lang="en-US" dirty="0" smtClean="0">
                <a:solidFill>
                  <a:srgbClr val="0070C0"/>
                </a:solidFill>
              </a:rPr>
              <a:t>For </a:t>
            </a:r>
            <a:r>
              <a:rPr lang="en-US" dirty="0">
                <a:solidFill>
                  <a:srgbClr val="0070C0"/>
                </a:solidFill>
              </a:rPr>
              <a:t>information concerning our Webinars </a:t>
            </a:r>
          </a:p>
        </p:txBody>
      </p:sp>
      <p:pic>
        <p:nvPicPr>
          <p:cNvPr id="4"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709265" y="6144765"/>
            <a:ext cx="1736285" cy="713235"/>
          </a:xfrm>
          <a:prstGeom prst="rect">
            <a:avLst/>
          </a:prstGeom>
          <a:extLst>
            <a:ext uri="{909E8E84-426E-40dd-AFC4-6F175D3DCCD1}"/>
            <a:ext uri="{91240B29-F687-4f45-9708-019B960494DF}"/>
            <a:ext uri="{FAA26D3D-D897-4be2-8F04-BA451C77F1D7}"/>
          </a:extLst>
        </p:spPr>
      </p:pic>
      <p:pic>
        <p:nvPicPr>
          <p:cNvPr id="5" name="Immagine 4"/>
          <p:cNvPicPr>
            <a:picLocks noChangeAspect="1"/>
          </p:cNvPicPr>
          <p:nvPr/>
        </p:nvPicPr>
        <p:blipFill>
          <a:blip r:embed="rId3"/>
          <a:stretch>
            <a:fillRect/>
          </a:stretch>
        </p:blipFill>
        <p:spPr>
          <a:xfrm>
            <a:off x="5495925" y="2626527"/>
            <a:ext cx="3867150" cy="1508370"/>
          </a:xfrm>
          <a:prstGeom prst="rect">
            <a:avLst/>
          </a:prstGeom>
        </p:spPr>
      </p:pic>
      <p:pic>
        <p:nvPicPr>
          <p:cNvPr id="7" name="Immagine 6"/>
          <p:cNvPicPr>
            <a:picLocks/>
          </p:cNvPicPr>
          <p:nvPr/>
        </p:nvPicPr>
        <p:blipFill>
          <a:blip r:embed="rId4"/>
          <a:stretch>
            <a:fillRect/>
          </a:stretch>
        </p:blipFill>
        <p:spPr>
          <a:xfrm>
            <a:off x="1279075" y="3071351"/>
            <a:ext cx="612000" cy="612000"/>
          </a:xfrm>
          <a:prstGeom prst="rect">
            <a:avLst/>
          </a:prstGeom>
        </p:spPr>
      </p:pic>
      <p:sp>
        <p:nvSpPr>
          <p:cNvPr id="8" name="Rettangolo 7"/>
          <p:cNvSpPr/>
          <p:nvPr/>
        </p:nvSpPr>
        <p:spPr>
          <a:xfrm>
            <a:off x="1901029" y="3063398"/>
            <a:ext cx="2559227" cy="995144"/>
          </a:xfrm>
          <a:prstGeom prst="rect">
            <a:avLst/>
          </a:prstGeom>
        </p:spPr>
        <p:txBody>
          <a:bodyPr wrap="square">
            <a:spAutoFit/>
          </a:bodyPr>
          <a:lstStyle/>
          <a:p>
            <a:pPr>
              <a:lnSpc>
                <a:spcPts val="1000"/>
              </a:lnSpc>
            </a:pPr>
            <a:r>
              <a:rPr lang="en-GB" sz="1400" kern="1400" dirty="0">
                <a:solidFill>
                  <a:srgbClr val="0070C0"/>
                </a:solidFill>
                <a:ea typeface="Arial" panose="020B0604020202020204" pitchFamily="34" charset="0"/>
                <a:cs typeface="Arial" panose="020B0604020202020204" pitchFamily="34" charset="0"/>
              </a:rPr>
              <a:t>ANTONIO CUADRADO</a:t>
            </a:r>
            <a:endParaRPr lang="it-IT" sz="1400" kern="1400" dirty="0">
              <a:solidFill>
                <a:srgbClr val="0070C0"/>
              </a:solidFill>
              <a:ea typeface="Times New Roman" panose="02020603050405020304" pitchFamily="18" charset="0"/>
              <a:cs typeface="Arial" panose="020B0604020202020204" pitchFamily="34" charset="0"/>
            </a:endParaRPr>
          </a:p>
          <a:p>
            <a:pPr>
              <a:lnSpc>
                <a:spcPts val="1000"/>
              </a:lnSpc>
            </a:pPr>
            <a:r>
              <a:rPr lang="en-GB" sz="1400" i="1" kern="1400" dirty="0">
                <a:solidFill>
                  <a:srgbClr val="0070C0"/>
                </a:solidFill>
                <a:ea typeface="Arial" panose="020B0604020202020204" pitchFamily="34" charset="0"/>
                <a:cs typeface="Arial" panose="020B0604020202020204" pitchFamily="34" charset="0"/>
              </a:rPr>
              <a:t>Action Chair </a:t>
            </a:r>
            <a:r>
              <a:rPr lang="en-GB" sz="1400" i="1" kern="1400" dirty="0" err="1">
                <a:solidFill>
                  <a:srgbClr val="0070C0"/>
                </a:solidFill>
                <a:ea typeface="Arial" panose="020B0604020202020204" pitchFamily="34" charset="0"/>
                <a:cs typeface="Arial" panose="020B0604020202020204" pitchFamily="34" charset="0"/>
              </a:rPr>
              <a:t>BenBedPhar</a:t>
            </a:r>
            <a:endParaRPr lang="it-IT" sz="1400" i="1" kern="1400" dirty="0">
              <a:solidFill>
                <a:srgbClr val="0070C0"/>
              </a:solidFill>
              <a:ea typeface="Times New Roman" panose="02020603050405020304" pitchFamily="18" charset="0"/>
              <a:cs typeface="Arial" panose="020B0604020202020204" pitchFamily="34" charset="0"/>
            </a:endParaRPr>
          </a:p>
          <a:p>
            <a:r>
              <a:rPr lang="it-IT" sz="1400" kern="1400" dirty="0">
                <a:solidFill>
                  <a:srgbClr val="0070C0"/>
                </a:solidFill>
                <a:ea typeface="Arial" panose="020B0604020202020204" pitchFamily="34" charset="0"/>
                <a:cs typeface="Arial" panose="020B0604020202020204" pitchFamily="34" charset="0"/>
              </a:rPr>
              <a:t>UNIVERSIDAD AUTÓNOMA DE MADRID, </a:t>
            </a:r>
            <a:r>
              <a:rPr lang="it-IT" sz="1400" kern="1400" dirty="0" smtClean="0">
                <a:solidFill>
                  <a:srgbClr val="0070C0"/>
                </a:solidFill>
                <a:ea typeface="Arial" panose="020B0604020202020204" pitchFamily="34" charset="0"/>
                <a:cs typeface="Arial" panose="020B0604020202020204" pitchFamily="34" charset="0"/>
              </a:rPr>
              <a:t>SPAIN</a:t>
            </a:r>
            <a:endParaRPr lang="it-IT" sz="1400" kern="1400" dirty="0">
              <a:solidFill>
                <a:srgbClr val="0070C0"/>
              </a:solidFill>
              <a:ea typeface="Arial" panose="020B0604020202020204" pitchFamily="34" charset="0"/>
              <a:cs typeface="Arial" panose="020B0604020202020204" pitchFamily="34" charset="0"/>
            </a:endParaRPr>
          </a:p>
          <a:p>
            <a:r>
              <a:rPr lang="it-IT" sz="1400" kern="1400" dirty="0">
                <a:solidFill>
                  <a:srgbClr val="0070C0"/>
                </a:solidFill>
                <a:ea typeface="Arial" panose="020B0604020202020204" pitchFamily="34" charset="0"/>
                <a:cs typeface="Arial" panose="020B0604020202020204" pitchFamily="34" charset="0"/>
              </a:rPr>
              <a:t> antonio.cuadrado@uam.es </a:t>
            </a:r>
            <a:endParaRPr lang="it-IT" sz="1400" dirty="0">
              <a:solidFill>
                <a:srgbClr val="0070C0"/>
              </a:solidFill>
              <a:cs typeface="Arial" panose="020B0604020202020204" pitchFamily="34" charset="0"/>
            </a:endParaRPr>
          </a:p>
        </p:txBody>
      </p:sp>
      <p:pic>
        <p:nvPicPr>
          <p:cNvPr id="9" name="Immagine 8"/>
          <p:cNvPicPr>
            <a:picLocks/>
          </p:cNvPicPr>
          <p:nvPr/>
        </p:nvPicPr>
        <p:blipFill>
          <a:blip r:embed="rId5"/>
          <a:stretch>
            <a:fillRect/>
          </a:stretch>
        </p:blipFill>
        <p:spPr>
          <a:xfrm>
            <a:off x="1279075" y="4236945"/>
            <a:ext cx="612000" cy="612000"/>
          </a:xfrm>
          <a:prstGeom prst="rect">
            <a:avLst/>
          </a:prstGeom>
        </p:spPr>
      </p:pic>
      <p:sp>
        <p:nvSpPr>
          <p:cNvPr id="10" name="Rettangolo 9"/>
          <p:cNvSpPr/>
          <p:nvPr/>
        </p:nvSpPr>
        <p:spPr>
          <a:xfrm>
            <a:off x="1867206" y="4213398"/>
            <a:ext cx="3247330" cy="779701"/>
          </a:xfrm>
          <a:prstGeom prst="rect">
            <a:avLst/>
          </a:prstGeom>
        </p:spPr>
        <p:txBody>
          <a:bodyPr>
            <a:spAutoFit/>
          </a:bodyPr>
          <a:lstStyle/>
          <a:p>
            <a:pPr>
              <a:lnSpc>
                <a:spcPts val="1000"/>
              </a:lnSpc>
            </a:pPr>
            <a:r>
              <a:rPr lang="it-IT" sz="1400" kern="1400" dirty="0">
                <a:solidFill>
                  <a:srgbClr val="0070C0"/>
                </a:solidFill>
                <a:ea typeface="Times New Roman" panose="02020603050405020304" pitchFamily="18" charset="0"/>
              </a:rPr>
              <a:t>LUCIANO SASO</a:t>
            </a:r>
          </a:p>
          <a:p>
            <a:pPr>
              <a:lnSpc>
                <a:spcPts val="1000"/>
              </a:lnSpc>
            </a:pPr>
            <a:r>
              <a:rPr lang="it-IT" sz="1400" i="1" kern="1400" dirty="0" err="1">
                <a:solidFill>
                  <a:srgbClr val="0070C0"/>
                </a:solidFill>
                <a:ea typeface="Times New Roman" panose="02020603050405020304" pitchFamily="18" charset="0"/>
              </a:rPr>
              <a:t>ANTIox</a:t>
            </a:r>
            <a:r>
              <a:rPr lang="it-IT" sz="1400" i="1" kern="1400" dirty="0">
                <a:solidFill>
                  <a:srgbClr val="0070C0"/>
                </a:solidFill>
                <a:ea typeface="Times New Roman" panose="02020603050405020304" pitchFamily="18" charset="0"/>
              </a:rPr>
              <a:t> Redox </a:t>
            </a:r>
            <a:r>
              <a:rPr lang="it-IT" sz="1400" i="1" kern="1400" dirty="0" err="1">
                <a:solidFill>
                  <a:srgbClr val="0070C0"/>
                </a:solidFill>
                <a:ea typeface="Times New Roman" panose="02020603050405020304" pitchFamily="18" charset="0"/>
              </a:rPr>
              <a:t>Webinar</a:t>
            </a:r>
            <a:r>
              <a:rPr lang="it-IT" sz="1400" i="1" kern="1400" dirty="0">
                <a:solidFill>
                  <a:srgbClr val="0070C0"/>
                </a:solidFill>
                <a:ea typeface="Times New Roman" panose="02020603050405020304" pitchFamily="18" charset="0"/>
              </a:rPr>
              <a:t> Series organizer</a:t>
            </a:r>
          </a:p>
          <a:p>
            <a:r>
              <a:rPr lang="it-IT" sz="1400" kern="1400" dirty="0">
                <a:solidFill>
                  <a:srgbClr val="0070C0"/>
                </a:solidFill>
                <a:ea typeface="Times New Roman" panose="02020603050405020304" pitchFamily="18" charset="0"/>
              </a:rPr>
              <a:t>SAPIENZA UNIVERSITY OF ROME, </a:t>
            </a:r>
            <a:r>
              <a:rPr lang="it-IT" sz="1400" kern="1400" dirty="0" smtClean="0">
                <a:solidFill>
                  <a:srgbClr val="0070C0"/>
                </a:solidFill>
                <a:ea typeface="Times New Roman" panose="02020603050405020304" pitchFamily="18" charset="0"/>
              </a:rPr>
              <a:t>ITALY</a:t>
            </a:r>
            <a:endParaRPr lang="it-IT" sz="1400" kern="1400" dirty="0">
              <a:solidFill>
                <a:srgbClr val="0070C0"/>
              </a:solidFill>
              <a:ea typeface="Times New Roman" panose="02020603050405020304" pitchFamily="18" charset="0"/>
            </a:endParaRPr>
          </a:p>
          <a:p>
            <a:r>
              <a:rPr lang="it-IT" sz="1400" kern="1400" dirty="0">
                <a:solidFill>
                  <a:srgbClr val="0070C0"/>
                </a:solidFill>
                <a:ea typeface="Times New Roman" panose="02020603050405020304" pitchFamily="18" charset="0"/>
              </a:rPr>
              <a:t>luciano.saso@uniroma1.it </a:t>
            </a:r>
            <a:endParaRPr lang="it-IT" sz="1400" dirty="0">
              <a:solidFill>
                <a:srgbClr val="0070C0"/>
              </a:solidFill>
            </a:endParaRPr>
          </a:p>
        </p:txBody>
      </p:sp>
      <p:pic>
        <p:nvPicPr>
          <p:cNvPr id="11" name="Immagine 10"/>
          <p:cNvPicPr>
            <a:picLocks/>
          </p:cNvPicPr>
          <p:nvPr/>
        </p:nvPicPr>
        <p:blipFill>
          <a:blip r:embed="rId6"/>
          <a:stretch>
            <a:fillRect/>
          </a:stretch>
        </p:blipFill>
        <p:spPr>
          <a:xfrm>
            <a:off x="1279075" y="5252743"/>
            <a:ext cx="612000" cy="612994"/>
          </a:xfrm>
          <a:prstGeom prst="rect">
            <a:avLst/>
          </a:prstGeom>
        </p:spPr>
      </p:pic>
      <p:sp>
        <p:nvSpPr>
          <p:cNvPr id="12" name="Rettangolo 11"/>
          <p:cNvSpPr/>
          <p:nvPr/>
        </p:nvSpPr>
        <p:spPr>
          <a:xfrm>
            <a:off x="1867206" y="5147713"/>
            <a:ext cx="3247330" cy="1169551"/>
          </a:xfrm>
          <a:prstGeom prst="rect">
            <a:avLst/>
          </a:prstGeom>
        </p:spPr>
        <p:txBody>
          <a:bodyPr>
            <a:spAutoFit/>
          </a:bodyPr>
          <a:lstStyle/>
          <a:p>
            <a:r>
              <a:rPr lang="it-IT" sz="1400" dirty="0">
                <a:solidFill>
                  <a:srgbClr val="0070C0"/>
                </a:solidFill>
                <a:cs typeface="Arial" panose="020B0604020202020204" pitchFamily="34" charset="0"/>
              </a:rPr>
              <a:t>BRIGITTA BUTTARI</a:t>
            </a:r>
          </a:p>
          <a:p>
            <a:r>
              <a:rPr lang="it-IT" sz="1400" i="1" dirty="0">
                <a:solidFill>
                  <a:srgbClr val="0070C0"/>
                </a:solidFill>
                <a:cs typeface="Arial" panose="020B0604020202020204" pitchFamily="34" charset="0"/>
              </a:rPr>
              <a:t>WG5 Leader </a:t>
            </a:r>
            <a:r>
              <a:rPr lang="it-IT" sz="1400" i="1" dirty="0" err="1">
                <a:solidFill>
                  <a:srgbClr val="0070C0"/>
                </a:solidFill>
                <a:cs typeface="Arial" panose="020B0604020202020204" pitchFamily="34" charset="0"/>
              </a:rPr>
              <a:t>BenBedPhar</a:t>
            </a:r>
            <a:endParaRPr lang="it-IT" sz="1400" i="1" dirty="0">
              <a:solidFill>
                <a:srgbClr val="0070C0"/>
              </a:solidFill>
              <a:cs typeface="Arial" panose="020B0604020202020204" pitchFamily="34" charset="0"/>
            </a:endParaRPr>
          </a:p>
          <a:p>
            <a:r>
              <a:rPr lang="it-IT" sz="1400" dirty="0">
                <a:solidFill>
                  <a:srgbClr val="0070C0"/>
                </a:solidFill>
                <a:cs typeface="Arial" panose="020B0604020202020204" pitchFamily="34" charset="0"/>
              </a:rPr>
              <a:t>ISTITUTO SUPERIORE DI SANITA’, ROME, ITALY </a:t>
            </a:r>
          </a:p>
          <a:p>
            <a:r>
              <a:rPr lang="it-IT" sz="1400" dirty="0">
                <a:solidFill>
                  <a:srgbClr val="0070C0"/>
                </a:solidFill>
                <a:cs typeface="Arial" panose="020B0604020202020204" pitchFamily="34" charset="0"/>
              </a:rPr>
              <a:t>brigitta.buttari@iss.it</a:t>
            </a:r>
          </a:p>
        </p:txBody>
      </p:sp>
      <p:sp>
        <p:nvSpPr>
          <p:cNvPr id="13" name="Casella di testo 26"/>
          <p:cNvSpPr txBox="1">
            <a:spLocks noChangeArrowheads="1"/>
          </p:cNvSpPr>
          <p:nvPr/>
        </p:nvSpPr>
        <p:spPr bwMode="auto">
          <a:xfrm>
            <a:off x="1253187" y="1876992"/>
            <a:ext cx="3888155" cy="130041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r>
              <a:rPr lang="en-US" sz="1400" kern="1400" spc="200" dirty="0" smtClean="0">
                <a:solidFill>
                  <a:srgbClr val="0070C0"/>
                </a:solidFill>
                <a:ea typeface="Verdana" panose="020B0604030504040204" pitchFamily="34" charset="0"/>
              </a:rPr>
              <a:t>info@antiox.it  </a:t>
            </a:r>
            <a:endParaRPr lang="en-US" sz="1400" kern="1400" spc="200" dirty="0">
              <a:solidFill>
                <a:srgbClr val="0070C0"/>
              </a:solidFill>
              <a:ea typeface="Verdana" panose="020B0604030504040204" pitchFamily="34" charset="0"/>
            </a:endParaRPr>
          </a:p>
          <a:p>
            <a:r>
              <a:rPr lang="en-US" sz="1400" kern="1400" spc="200" dirty="0">
                <a:solidFill>
                  <a:srgbClr val="0070C0"/>
                </a:solidFill>
                <a:ea typeface="Verdana" panose="020B0604030504040204" pitchFamily="34" charset="0"/>
              </a:rPr>
              <a:t>https://antiox.it/</a:t>
            </a:r>
          </a:p>
          <a:p>
            <a:r>
              <a:rPr lang="en-US" sz="1400" kern="1400" spc="200" dirty="0">
                <a:solidFill>
                  <a:srgbClr val="0070C0"/>
                </a:solidFill>
                <a:ea typeface="Verdana" panose="020B0604030504040204" pitchFamily="34" charset="0"/>
              </a:rPr>
              <a:t>https://benbedphar.org/ </a:t>
            </a:r>
          </a:p>
          <a:p>
            <a:r>
              <a:rPr lang="en-US" sz="1400" kern="1400" spc="200" dirty="0" smtClean="0">
                <a:solidFill>
                  <a:srgbClr val="0070C0"/>
                </a:solidFill>
                <a:ea typeface="Verdana" panose="020B0604030504040204" pitchFamily="34" charset="0"/>
              </a:rPr>
              <a:t>For scientific information</a:t>
            </a:r>
            <a:endParaRPr lang="it-IT" sz="1400" kern="1400" dirty="0">
              <a:solidFill>
                <a:schemeClr val="bg1">
                  <a:lumMod val="50000"/>
                </a:schemeClr>
              </a:solidFill>
              <a:ea typeface="Verdana" panose="020B0604030504040204" pitchFamily="34" charset="0"/>
            </a:endParaRPr>
          </a:p>
        </p:txBody>
      </p:sp>
      <p:pic>
        <p:nvPicPr>
          <p:cNvPr id="3" name="Immagine 2"/>
          <p:cNvPicPr>
            <a:picLocks noChangeAspect="1"/>
          </p:cNvPicPr>
          <p:nvPr/>
        </p:nvPicPr>
        <p:blipFill rotWithShape="1">
          <a:blip r:embed="rId7"/>
          <a:srcRect l="19262" t="23320" r="20211" b="8221"/>
          <a:stretch/>
        </p:blipFill>
        <p:spPr>
          <a:xfrm>
            <a:off x="5470859" y="4191501"/>
            <a:ext cx="3933421" cy="2502568"/>
          </a:xfrm>
          <a:prstGeom prst="rect">
            <a:avLst/>
          </a:prstGeom>
        </p:spPr>
      </p:pic>
      <p:pic>
        <p:nvPicPr>
          <p:cNvPr id="6" name="Immagine 5"/>
          <p:cNvPicPr>
            <a:picLocks noChangeAspect="1"/>
          </p:cNvPicPr>
          <p:nvPr/>
        </p:nvPicPr>
        <p:blipFill>
          <a:blip r:embed="rId8"/>
          <a:stretch>
            <a:fillRect/>
          </a:stretch>
        </p:blipFill>
        <p:spPr>
          <a:xfrm>
            <a:off x="5305424" y="1676400"/>
            <a:ext cx="4171951" cy="904875"/>
          </a:xfrm>
          <a:prstGeom prst="rect">
            <a:avLst/>
          </a:prstGeom>
        </p:spPr>
      </p:pic>
    </p:spTree>
    <p:extLst>
      <p:ext uri="{BB962C8B-B14F-4D97-AF65-F5344CB8AC3E}">
        <p14:creationId xmlns:p14="http://schemas.microsoft.com/office/powerpoint/2010/main" val="2356348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7514"/>
            <a:ext cx="9905998" cy="1478570"/>
          </a:xfrm>
        </p:spPr>
        <p:txBody>
          <a:bodyPr>
            <a:normAutofit fontScale="90000"/>
          </a:bodyPr>
          <a:lstStyle/>
          <a:p>
            <a:r>
              <a:rPr lang="en-US" dirty="0">
                <a:solidFill>
                  <a:srgbClr val="0070C0"/>
                </a:solidFill>
              </a:rPr>
              <a:t>2. Identification of relevant social networks  and events for promoting NRF2-related medicine and limitations in the lay public </a:t>
            </a:r>
          </a:p>
        </p:txBody>
      </p:sp>
      <p:sp>
        <p:nvSpPr>
          <p:cNvPr id="3" name="Content Placeholder 2"/>
          <p:cNvSpPr>
            <a:spLocks noGrp="1"/>
          </p:cNvSpPr>
          <p:nvPr>
            <p:ph idx="1"/>
          </p:nvPr>
        </p:nvSpPr>
        <p:spPr>
          <a:xfrm>
            <a:off x="1141412" y="1828800"/>
            <a:ext cx="9905999" cy="3962401"/>
          </a:xfrm>
        </p:spPr>
        <p:txBody>
          <a:bodyPr>
            <a:normAutofit fontScale="92500" lnSpcReduction="20000"/>
          </a:bodyPr>
          <a:lstStyle/>
          <a:p>
            <a:pPr lvl="0"/>
            <a:endParaRPr lang="en-US" b="1" dirty="0">
              <a:solidFill>
                <a:srgbClr val="0070C0"/>
              </a:solidFill>
            </a:endParaRPr>
          </a:p>
          <a:p>
            <a:pPr marL="0" lvl="0" indent="0">
              <a:buNone/>
            </a:pPr>
            <a:r>
              <a:rPr lang="en-US" sz="3100" dirty="0">
                <a:solidFill>
                  <a:srgbClr val="0070C0"/>
                </a:solidFill>
              </a:rPr>
              <a:t>On March 3, 2022 has been started the webinar series. Webinars are organized in collaboration with the Prof. Luciano Saso, Sapienza University of Rome and Brigitta Buttari in the REDOX WEBINAR SERIES "Oxidative Stress: Biochemical and Pharmacological Aspects" on https://antiox.it platform. This webinar series is open to the scientific community and lay audiences and is free of charge. </a:t>
            </a:r>
          </a:p>
          <a:p>
            <a:pPr lvl="0"/>
            <a:endParaRPr lang="en-US" sz="3100"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p:txBody>
      </p:sp>
      <p:pic>
        <p:nvPicPr>
          <p:cNvPr id="4"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709265" y="6144765"/>
            <a:ext cx="1736285" cy="713235"/>
          </a:xfrm>
          <a:prstGeom prst="rect">
            <a:avLst/>
          </a:prstGeom>
          <a:extLst>
            <a:ext uri="{909E8E84-426E-40dd-AFC4-6F175D3DCCD1}"/>
            <a:ext uri="{91240B29-F687-4f45-9708-019B960494DF}"/>
            <a:ext uri="{FAA26D3D-D897-4be2-8F04-BA451C77F1D7}"/>
          </a:extLst>
        </p:spPr>
      </p:pic>
    </p:spTree>
    <p:extLst>
      <p:ext uri="{BB962C8B-B14F-4D97-AF65-F5344CB8AC3E}">
        <p14:creationId xmlns:p14="http://schemas.microsoft.com/office/powerpoint/2010/main" val="2858144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7514"/>
            <a:ext cx="9905998" cy="1478570"/>
          </a:xfrm>
        </p:spPr>
        <p:txBody>
          <a:bodyPr>
            <a:normAutofit fontScale="90000"/>
          </a:bodyPr>
          <a:lstStyle/>
          <a:p>
            <a:r>
              <a:rPr lang="en-US" dirty="0" smtClean="0">
                <a:solidFill>
                  <a:srgbClr val="0070C0"/>
                </a:solidFill>
              </a:rPr>
              <a:t>Deliverables</a:t>
            </a:r>
            <a:r>
              <a:rPr lang="en-US" dirty="0">
                <a:solidFill>
                  <a:srgbClr val="0070C0"/>
                </a:solidFill>
              </a:rPr>
              <a:t>:</a:t>
            </a:r>
            <a:br>
              <a:rPr lang="en-US" dirty="0">
                <a:solidFill>
                  <a:srgbClr val="0070C0"/>
                </a:solidFill>
              </a:rPr>
            </a:br>
            <a:r>
              <a:rPr lang="en-US" dirty="0">
                <a:solidFill>
                  <a:srgbClr val="0070C0"/>
                </a:solidFill>
              </a:rPr>
              <a:t>D5.1 Project-dedicated webpage (www.benbedphar.eu) &amp; Updates</a:t>
            </a:r>
          </a:p>
        </p:txBody>
      </p:sp>
      <p:sp>
        <p:nvSpPr>
          <p:cNvPr id="3" name="Content Placeholder 2"/>
          <p:cNvSpPr>
            <a:spLocks noGrp="1"/>
          </p:cNvSpPr>
          <p:nvPr>
            <p:ph idx="1"/>
          </p:nvPr>
        </p:nvSpPr>
        <p:spPr>
          <a:xfrm>
            <a:off x="1141412" y="1828800"/>
            <a:ext cx="9905999" cy="3962401"/>
          </a:xfrm>
        </p:spPr>
        <p:txBody>
          <a:bodyPr>
            <a:normAutofit/>
          </a:bodyPr>
          <a:lstStyle/>
          <a:p>
            <a:pPr lvl="0"/>
            <a:endParaRPr lang="en-US" b="1" dirty="0">
              <a:solidFill>
                <a:srgbClr val="0070C0"/>
              </a:solidFill>
            </a:endParaRPr>
          </a:p>
          <a:p>
            <a:pPr lvl="0">
              <a:buFont typeface="Wingdings" panose="05000000000000000000" pitchFamily="2" charset="2"/>
              <a:buChar char="ü"/>
            </a:pPr>
            <a:r>
              <a:rPr lang="en-US" sz="3100" dirty="0" smtClean="0">
                <a:solidFill>
                  <a:srgbClr val="0070C0"/>
                </a:solidFill>
              </a:rPr>
              <a:t>Three </a:t>
            </a:r>
            <a:r>
              <a:rPr lang="en-US" sz="3100" dirty="0">
                <a:solidFill>
                  <a:srgbClr val="0070C0"/>
                </a:solidFill>
              </a:rPr>
              <a:t>webinars have been posted on the “Events” section of </a:t>
            </a:r>
            <a:r>
              <a:rPr lang="en-US" sz="3100" dirty="0" err="1">
                <a:solidFill>
                  <a:srgbClr val="0070C0"/>
                </a:solidFill>
              </a:rPr>
              <a:t>BenBedPhar</a:t>
            </a:r>
            <a:r>
              <a:rPr lang="en-US" sz="3100" dirty="0">
                <a:solidFill>
                  <a:srgbClr val="0070C0"/>
                </a:solidFill>
              </a:rPr>
              <a:t> webpage as </a:t>
            </a:r>
            <a:r>
              <a:rPr lang="en-US" sz="3100" dirty="0" smtClean="0">
                <a:solidFill>
                  <a:srgbClr val="0070C0"/>
                </a:solidFill>
              </a:rPr>
              <a:t>webinar.</a:t>
            </a:r>
          </a:p>
          <a:p>
            <a:pPr lvl="0">
              <a:buFont typeface="Wingdings" panose="05000000000000000000" pitchFamily="2" charset="2"/>
              <a:buChar char="ü"/>
            </a:pPr>
            <a:r>
              <a:rPr lang="en-US" sz="3100" dirty="0" smtClean="0">
                <a:solidFill>
                  <a:srgbClr val="0070C0"/>
                </a:solidFill>
              </a:rPr>
              <a:t>Recorded </a:t>
            </a:r>
            <a:r>
              <a:rPr lang="en-US" sz="3100" dirty="0">
                <a:solidFill>
                  <a:srgbClr val="0070C0"/>
                </a:solidFill>
              </a:rPr>
              <a:t>webinars are always available on website https://www.antiox.it/.</a:t>
            </a:r>
          </a:p>
          <a:p>
            <a:pPr marL="0" lvl="0" indent="0">
              <a:buNone/>
            </a:pPr>
            <a:endParaRPr lang="en-US" sz="3100" dirty="0">
              <a:solidFill>
                <a:srgbClr val="0070C0"/>
              </a:solidFill>
            </a:endParaRPr>
          </a:p>
          <a:p>
            <a:pPr marL="0" lvl="0" indent="0">
              <a:buNone/>
            </a:pPr>
            <a:endParaRPr lang="en-US" sz="3100" dirty="0">
              <a:solidFill>
                <a:srgbClr val="0070C0"/>
              </a:solidFill>
            </a:endParaRPr>
          </a:p>
          <a:p>
            <a:pPr lvl="0"/>
            <a:endParaRPr lang="en-US" sz="3100"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p:txBody>
      </p:sp>
      <p:pic>
        <p:nvPicPr>
          <p:cNvPr id="4"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709265" y="6144765"/>
            <a:ext cx="1736285" cy="713235"/>
          </a:xfrm>
          <a:prstGeom prst="rect">
            <a:avLst/>
          </a:prstGeom>
          <a:extLst>
            <a:ext uri="{909E8E84-426E-40dd-AFC4-6F175D3DCCD1}"/>
            <a:ext uri="{91240B29-F687-4f45-9708-019B960494DF}"/>
            <a:ext uri="{FAA26D3D-D897-4be2-8F04-BA451C77F1D7}"/>
          </a:extLst>
        </p:spPr>
      </p:pic>
    </p:spTree>
    <p:extLst>
      <p:ext uri="{BB962C8B-B14F-4D97-AF65-F5344CB8AC3E}">
        <p14:creationId xmlns:p14="http://schemas.microsoft.com/office/powerpoint/2010/main" val="2103420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7514"/>
            <a:ext cx="9905998" cy="1478570"/>
          </a:xfrm>
        </p:spPr>
        <p:txBody>
          <a:bodyPr>
            <a:normAutofit fontScale="90000"/>
          </a:bodyPr>
          <a:lstStyle/>
          <a:p>
            <a:r>
              <a:rPr lang="en-US" dirty="0" smtClean="0">
                <a:solidFill>
                  <a:srgbClr val="0070C0"/>
                </a:solidFill>
              </a:rPr>
              <a:t>Deliverables</a:t>
            </a:r>
            <a:r>
              <a:rPr lang="en-US" dirty="0">
                <a:solidFill>
                  <a:srgbClr val="0070C0"/>
                </a:solidFill>
              </a:rPr>
              <a:t>:</a:t>
            </a:r>
            <a:br>
              <a:rPr lang="en-US" dirty="0">
                <a:solidFill>
                  <a:srgbClr val="0070C0"/>
                </a:solidFill>
              </a:rPr>
            </a:br>
            <a:r>
              <a:rPr lang="en-US" dirty="0">
                <a:solidFill>
                  <a:srgbClr val="0070C0"/>
                </a:solidFill>
              </a:rPr>
              <a:t>D5.2 Reports on participation in social media and other events (including the number of accessions)</a:t>
            </a:r>
          </a:p>
        </p:txBody>
      </p:sp>
      <p:sp>
        <p:nvSpPr>
          <p:cNvPr id="3" name="Content Placeholder 2"/>
          <p:cNvSpPr>
            <a:spLocks noGrp="1"/>
          </p:cNvSpPr>
          <p:nvPr>
            <p:ph idx="1"/>
          </p:nvPr>
        </p:nvSpPr>
        <p:spPr>
          <a:xfrm>
            <a:off x="1141412" y="1828800"/>
            <a:ext cx="9905999" cy="3962401"/>
          </a:xfrm>
        </p:spPr>
        <p:txBody>
          <a:bodyPr>
            <a:normAutofit fontScale="70000" lnSpcReduction="20000"/>
          </a:bodyPr>
          <a:lstStyle/>
          <a:p>
            <a:pPr lvl="0"/>
            <a:endParaRPr lang="en-US" b="1" dirty="0">
              <a:solidFill>
                <a:srgbClr val="0070C0"/>
              </a:solidFill>
            </a:endParaRPr>
          </a:p>
          <a:p>
            <a:pPr lvl="0">
              <a:buFont typeface="Wingdings" panose="05000000000000000000" pitchFamily="2" charset="2"/>
              <a:buChar char="ü"/>
            </a:pPr>
            <a:r>
              <a:rPr lang="en-US" sz="3100" dirty="0" smtClean="0">
                <a:solidFill>
                  <a:srgbClr val="0070C0"/>
                </a:solidFill>
              </a:rPr>
              <a:t>Three </a:t>
            </a:r>
            <a:r>
              <a:rPr lang="en-US" sz="3100" dirty="0">
                <a:solidFill>
                  <a:srgbClr val="0070C0"/>
                </a:solidFill>
              </a:rPr>
              <a:t>webinars in REDOX WEBINAR SERIES have been organized on https://antiox.it platform. In the first webinar related to NRF2 and Cancer, three lectures have been given and it had worldwide participants (</a:t>
            </a:r>
            <a:r>
              <a:rPr lang="en-US" sz="3100" dirty="0">
                <a:solidFill>
                  <a:srgbClr val="C00000"/>
                </a:solidFill>
              </a:rPr>
              <a:t>383 registrations and about 210 participants</a:t>
            </a:r>
            <a:r>
              <a:rPr lang="en-US" sz="3100" dirty="0">
                <a:solidFill>
                  <a:srgbClr val="0070C0"/>
                </a:solidFill>
              </a:rPr>
              <a:t>). In the 2nd webinar related to NRF2 and vascular diseases three lectures has been given and it had worldwide participants (</a:t>
            </a:r>
            <a:r>
              <a:rPr lang="en-US" sz="3100" dirty="0">
                <a:solidFill>
                  <a:srgbClr val="C00000"/>
                </a:solidFill>
              </a:rPr>
              <a:t>183 registrations and about 100 participants</a:t>
            </a:r>
            <a:r>
              <a:rPr lang="en-US" sz="3100" dirty="0">
                <a:solidFill>
                  <a:srgbClr val="0070C0"/>
                </a:solidFill>
              </a:rPr>
              <a:t>). In the 3rd webinar related to NRF2 and metabolic diseases, three lectures has been given and it had worldwide participants (</a:t>
            </a:r>
            <a:r>
              <a:rPr lang="en-US" sz="3100" dirty="0">
                <a:solidFill>
                  <a:srgbClr val="C00000"/>
                </a:solidFill>
              </a:rPr>
              <a:t>203 registrations and about 132 participants</a:t>
            </a:r>
            <a:r>
              <a:rPr lang="en-US" sz="3100" dirty="0">
                <a:solidFill>
                  <a:srgbClr val="0070C0"/>
                </a:solidFill>
              </a:rPr>
              <a:t>). </a:t>
            </a:r>
            <a:endParaRPr lang="en-US" sz="3100" dirty="0" smtClean="0">
              <a:solidFill>
                <a:srgbClr val="0070C0"/>
              </a:solidFill>
            </a:endParaRPr>
          </a:p>
          <a:p>
            <a:pPr lvl="0">
              <a:buFont typeface="Wingdings" panose="05000000000000000000" pitchFamily="2" charset="2"/>
              <a:buChar char="ü"/>
            </a:pPr>
            <a:r>
              <a:rPr lang="en-US" sz="3100" dirty="0" smtClean="0">
                <a:solidFill>
                  <a:srgbClr val="C00000"/>
                </a:solidFill>
              </a:rPr>
              <a:t>Recorded </a:t>
            </a:r>
            <a:r>
              <a:rPr lang="en-US" sz="3100" dirty="0">
                <a:solidFill>
                  <a:srgbClr val="C00000"/>
                </a:solidFill>
              </a:rPr>
              <a:t>webinars </a:t>
            </a:r>
            <a:r>
              <a:rPr lang="en-US" sz="3100" dirty="0">
                <a:solidFill>
                  <a:srgbClr val="0070C0"/>
                </a:solidFill>
              </a:rPr>
              <a:t>are always </a:t>
            </a:r>
            <a:r>
              <a:rPr lang="en-US" sz="3100" dirty="0">
                <a:solidFill>
                  <a:srgbClr val="C00000"/>
                </a:solidFill>
              </a:rPr>
              <a:t>available </a:t>
            </a:r>
            <a:r>
              <a:rPr lang="en-US" sz="3100" dirty="0">
                <a:solidFill>
                  <a:srgbClr val="0070C0"/>
                </a:solidFill>
              </a:rPr>
              <a:t>on website https://www.antiox.it/.</a:t>
            </a:r>
          </a:p>
          <a:p>
            <a:pPr marL="0" lvl="0" indent="0">
              <a:buNone/>
            </a:pPr>
            <a:endParaRPr lang="en-US" sz="3100" dirty="0">
              <a:solidFill>
                <a:srgbClr val="0070C0"/>
              </a:solidFill>
            </a:endParaRPr>
          </a:p>
          <a:p>
            <a:pPr marL="0" lvl="0" indent="0">
              <a:buNone/>
            </a:pPr>
            <a:endParaRPr lang="en-US" sz="3100" dirty="0">
              <a:solidFill>
                <a:srgbClr val="0070C0"/>
              </a:solidFill>
            </a:endParaRPr>
          </a:p>
          <a:p>
            <a:pPr lvl="0"/>
            <a:endParaRPr lang="en-US" sz="3100"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p:txBody>
      </p:sp>
      <p:pic>
        <p:nvPicPr>
          <p:cNvPr id="4"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709265" y="6144765"/>
            <a:ext cx="1736285" cy="713235"/>
          </a:xfrm>
          <a:prstGeom prst="rect">
            <a:avLst/>
          </a:prstGeom>
          <a:extLst>
            <a:ext uri="{909E8E84-426E-40dd-AFC4-6F175D3DCCD1}"/>
            <a:ext uri="{91240B29-F687-4f45-9708-019B960494DF}"/>
            <a:ext uri="{FAA26D3D-D897-4be2-8F04-BA451C77F1D7}"/>
          </a:extLst>
        </p:spPr>
      </p:pic>
    </p:spTree>
    <p:extLst>
      <p:ext uri="{BB962C8B-B14F-4D97-AF65-F5344CB8AC3E}">
        <p14:creationId xmlns:p14="http://schemas.microsoft.com/office/powerpoint/2010/main" val="3641650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1507"/>
            <a:ext cx="9905998" cy="1478570"/>
          </a:xfrm>
        </p:spPr>
        <p:txBody>
          <a:bodyPr>
            <a:normAutofit/>
          </a:bodyPr>
          <a:lstStyle/>
          <a:p>
            <a:r>
              <a:rPr lang="en-US" dirty="0" smtClean="0">
                <a:solidFill>
                  <a:srgbClr val="0070C0"/>
                </a:solidFill>
              </a:rPr>
              <a:t>Flow chart for a webinar production</a:t>
            </a:r>
            <a:endParaRPr lang="en-US" dirty="0">
              <a:solidFill>
                <a:srgbClr val="0070C0"/>
              </a:solidFill>
            </a:endParaRPr>
          </a:p>
        </p:txBody>
      </p:sp>
      <p:pic>
        <p:nvPicPr>
          <p:cNvPr id="4"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709265" y="6144765"/>
            <a:ext cx="1736285" cy="713235"/>
          </a:xfrm>
          <a:prstGeom prst="rect">
            <a:avLst/>
          </a:prstGeom>
          <a:extLst>
            <a:ext uri="{909E8E84-426E-40dd-AFC4-6F175D3DCCD1}"/>
            <a:ext uri="{91240B29-F687-4f45-9708-019B960494DF}"/>
            <a:ext uri="{FAA26D3D-D897-4be2-8F04-BA451C77F1D7}"/>
          </a:extLst>
        </p:spPr>
      </p:pic>
      <p:pic>
        <p:nvPicPr>
          <p:cNvPr id="10" name="Immagin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49969" y="580524"/>
            <a:ext cx="2119681" cy="2102017"/>
          </a:xfrm>
          <a:prstGeom prst="rect">
            <a:avLst/>
          </a:prstGeom>
        </p:spPr>
      </p:pic>
      <p:cxnSp>
        <p:nvCxnSpPr>
          <p:cNvPr id="12" name="Connettore 2 11"/>
          <p:cNvCxnSpPr/>
          <p:nvPr/>
        </p:nvCxnSpPr>
        <p:spPr>
          <a:xfrm>
            <a:off x="2791326" y="1719515"/>
            <a:ext cx="1026694"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13" name="CasellaDiTesto 12"/>
          <p:cNvSpPr txBox="1"/>
          <p:nvPr/>
        </p:nvSpPr>
        <p:spPr>
          <a:xfrm>
            <a:off x="85725" y="2342148"/>
            <a:ext cx="3228975" cy="584775"/>
          </a:xfrm>
          <a:prstGeom prst="rect">
            <a:avLst/>
          </a:prstGeom>
          <a:solidFill>
            <a:schemeClr val="bg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sz="1600" dirty="0" err="1" smtClean="0">
                <a:solidFill>
                  <a:srgbClr val="0070C0"/>
                </a:solidFill>
              </a:rPr>
              <a:t>Suggested</a:t>
            </a:r>
            <a:r>
              <a:rPr lang="it-IT" sz="1600" dirty="0" smtClean="0">
                <a:solidFill>
                  <a:srgbClr val="0070C0"/>
                </a:solidFill>
              </a:rPr>
              <a:t> </a:t>
            </a:r>
            <a:r>
              <a:rPr lang="it-IT" sz="1600" dirty="0" err="1" smtClean="0">
                <a:solidFill>
                  <a:srgbClr val="0070C0"/>
                </a:solidFill>
              </a:rPr>
              <a:t>topics</a:t>
            </a:r>
            <a:r>
              <a:rPr lang="it-IT" sz="1600" dirty="0" smtClean="0">
                <a:solidFill>
                  <a:srgbClr val="0070C0"/>
                </a:solidFill>
              </a:rPr>
              <a:t> and speakers by WG </a:t>
            </a:r>
            <a:r>
              <a:rPr lang="it-IT" sz="1600" dirty="0" err="1">
                <a:solidFill>
                  <a:srgbClr val="0070C0"/>
                </a:solidFill>
              </a:rPr>
              <a:t>leaders</a:t>
            </a:r>
            <a:r>
              <a:rPr lang="it-IT" sz="1600" dirty="0">
                <a:solidFill>
                  <a:srgbClr val="0070C0"/>
                </a:solidFill>
              </a:rPr>
              <a:t> and/or </a:t>
            </a:r>
            <a:r>
              <a:rPr lang="it-IT" sz="1600" dirty="0" err="1">
                <a:solidFill>
                  <a:srgbClr val="0070C0"/>
                </a:solidFill>
              </a:rPr>
              <a:t>members</a:t>
            </a:r>
            <a:endParaRPr lang="it-IT" sz="1600" dirty="0">
              <a:solidFill>
                <a:srgbClr val="0070C0"/>
              </a:solidFill>
            </a:endParaRPr>
          </a:p>
        </p:txBody>
      </p:sp>
      <p:pic>
        <p:nvPicPr>
          <p:cNvPr id="14" name="Immagine 13"/>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3304672" y="740945"/>
            <a:ext cx="3686677" cy="2568741"/>
          </a:xfrm>
          <a:prstGeom prst="rect">
            <a:avLst/>
          </a:prstGeom>
        </p:spPr>
      </p:pic>
      <p:sp>
        <p:nvSpPr>
          <p:cNvPr id="15" name="CasellaDiTesto 14"/>
          <p:cNvSpPr txBox="1"/>
          <p:nvPr/>
        </p:nvSpPr>
        <p:spPr>
          <a:xfrm>
            <a:off x="3971924" y="2318587"/>
            <a:ext cx="2343151" cy="1077218"/>
          </a:xfrm>
          <a:prstGeom prst="rect">
            <a:avLst/>
          </a:prstGeom>
          <a:solidFill>
            <a:schemeClr val="bg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sz="1600" dirty="0" err="1" smtClean="0">
                <a:solidFill>
                  <a:srgbClr val="0070C0"/>
                </a:solidFill>
              </a:rPr>
              <a:t>Prep</a:t>
            </a:r>
            <a:r>
              <a:rPr lang="it-IT" sz="1600" dirty="0" smtClean="0">
                <a:solidFill>
                  <a:srgbClr val="0070C0"/>
                </a:solidFill>
              </a:rPr>
              <a:t> meeting with speakers and </a:t>
            </a:r>
            <a:r>
              <a:rPr lang="it-IT" sz="1600" dirty="0" err="1" smtClean="0">
                <a:solidFill>
                  <a:srgbClr val="0070C0"/>
                </a:solidFill>
              </a:rPr>
              <a:t>organizers</a:t>
            </a:r>
            <a:r>
              <a:rPr lang="it-IT" sz="1600" dirty="0" smtClean="0">
                <a:solidFill>
                  <a:srgbClr val="0070C0"/>
                </a:solidFill>
              </a:rPr>
              <a:t>.</a:t>
            </a:r>
          </a:p>
          <a:p>
            <a:pPr algn="ctr"/>
            <a:r>
              <a:rPr lang="it-IT" sz="1600" dirty="0" smtClean="0">
                <a:solidFill>
                  <a:srgbClr val="0070C0"/>
                </a:solidFill>
              </a:rPr>
              <a:t>Planning of </a:t>
            </a:r>
            <a:r>
              <a:rPr lang="it-IT" sz="1600" dirty="0" err="1" smtClean="0">
                <a:solidFill>
                  <a:srgbClr val="0070C0"/>
                </a:solidFill>
              </a:rPr>
              <a:t>titles</a:t>
            </a:r>
            <a:r>
              <a:rPr lang="it-IT" sz="1600" dirty="0" smtClean="0">
                <a:solidFill>
                  <a:srgbClr val="0070C0"/>
                </a:solidFill>
              </a:rPr>
              <a:t>, date and </a:t>
            </a:r>
            <a:r>
              <a:rPr lang="it-IT" sz="1600" dirty="0" err="1" smtClean="0">
                <a:solidFill>
                  <a:srgbClr val="0070C0"/>
                </a:solidFill>
              </a:rPr>
              <a:t>biosketches</a:t>
            </a:r>
            <a:endParaRPr lang="it-IT" sz="1600" dirty="0">
              <a:solidFill>
                <a:srgbClr val="0070C0"/>
              </a:solidFill>
            </a:endParaRPr>
          </a:p>
        </p:txBody>
      </p:sp>
      <p:cxnSp>
        <p:nvCxnSpPr>
          <p:cNvPr id="16" name="Connettore 2 15"/>
          <p:cNvCxnSpPr/>
          <p:nvPr/>
        </p:nvCxnSpPr>
        <p:spPr>
          <a:xfrm>
            <a:off x="6440909" y="1727537"/>
            <a:ext cx="1026694"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17" name="CasellaDiTesto 16"/>
          <p:cNvSpPr txBox="1"/>
          <p:nvPr/>
        </p:nvSpPr>
        <p:spPr>
          <a:xfrm>
            <a:off x="9091362" y="4924926"/>
            <a:ext cx="2310063" cy="584775"/>
          </a:xfrm>
          <a:prstGeom prst="rect">
            <a:avLst/>
          </a:prstGeom>
          <a:solidFill>
            <a:schemeClr val="bg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sz="1600" dirty="0" err="1" smtClean="0">
                <a:solidFill>
                  <a:srgbClr val="0070C0"/>
                </a:solidFill>
              </a:rPr>
              <a:t>Webinar</a:t>
            </a:r>
            <a:r>
              <a:rPr lang="it-IT" sz="1600" dirty="0" smtClean="0">
                <a:solidFill>
                  <a:srgbClr val="0070C0"/>
                </a:solidFill>
              </a:rPr>
              <a:t> </a:t>
            </a:r>
            <a:r>
              <a:rPr lang="it-IT" sz="1600" dirty="0" err="1">
                <a:solidFill>
                  <a:srgbClr val="0070C0"/>
                </a:solidFill>
              </a:rPr>
              <a:t>promotional</a:t>
            </a:r>
            <a:r>
              <a:rPr lang="it-IT" sz="1600" dirty="0">
                <a:solidFill>
                  <a:srgbClr val="0070C0"/>
                </a:solidFill>
              </a:rPr>
              <a:t> </a:t>
            </a:r>
            <a:r>
              <a:rPr lang="it-IT" sz="1600" dirty="0" err="1" smtClean="0">
                <a:solidFill>
                  <a:srgbClr val="0070C0"/>
                </a:solidFill>
              </a:rPr>
              <a:t>campaign</a:t>
            </a:r>
            <a:endParaRPr lang="it-IT" sz="1600" dirty="0">
              <a:solidFill>
                <a:srgbClr val="0070C0"/>
              </a:solidFill>
            </a:endParaRPr>
          </a:p>
        </p:txBody>
      </p:sp>
      <p:sp>
        <p:nvSpPr>
          <p:cNvPr id="18" name="Rettangolo 17"/>
          <p:cNvSpPr/>
          <p:nvPr/>
        </p:nvSpPr>
        <p:spPr>
          <a:xfrm>
            <a:off x="7639050" y="2304869"/>
            <a:ext cx="2847975" cy="584775"/>
          </a:xfrm>
          <a:prstGeom prst="rect">
            <a:avLst/>
          </a:prstGeom>
          <a:solidFill>
            <a:schemeClr val="bg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00" dirty="0" smtClean="0">
                <a:solidFill>
                  <a:srgbClr val="0070C0"/>
                </a:solidFill>
              </a:rPr>
              <a:t>Webinar created on the antiox.it platform</a:t>
            </a:r>
            <a:endParaRPr lang="it-IT" sz="1600" dirty="0">
              <a:solidFill>
                <a:srgbClr val="0070C0"/>
              </a:solidFill>
            </a:endParaRPr>
          </a:p>
        </p:txBody>
      </p:sp>
      <p:pic>
        <p:nvPicPr>
          <p:cNvPr id="19" name="Immagine 18"/>
          <p:cNvPicPr>
            <a:picLocks noChangeAspect="1"/>
          </p:cNvPicPr>
          <p:nvPr/>
        </p:nvPicPr>
        <p:blipFill>
          <a:blip r:embed="rId8"/>
          <a:stretch>
            <a:fillRect/>
          </a:stretch>
        </p:blipFill>
        <p:spPr>
          <a:xfrm>
            <a:off x="7645788" y="986089"/>
            <a:ext cx="2834975" cy="1294342"/>
          </a:xfrm>
          <a:prstGeom prst="rect">
            <a:avLst/>
          </a:prstGeom>
        </p:spPr>
      </p:pic>
      <p:sp>
        <p:nvSpPr>
          <p:cNvPr id="35" name="CasellaDiTesto 34"/>
          <p:cNvSpPr txBox="1"/>
          <p:nvPr/>
        </p:nvSpPr>
        <p:spPr>
          <a:xfrm>
            <a:off x="3423987" y="6208067"/>
            <a:ext cx="3224463" cy="461665"/>
          </a:xfrm>
          <a:prstGeom prst="rect">
            <a:avLst/>
          </a:prstGeom>
          <a:solidFill>
            <a:schemeClr val="bg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sz="2400" dirty="0" smtClean="0">
                <a:solidFill>
                  <a:srgbClr val="0070C0"/>
                </a:solidFill>
              </a:rPr>
              <a:t>Global </a:t>
            </a:r>
            <a:r>
              <a:rPr lang="it-IT" sz="2400" dirty="0" err="1" smtClean="0">
                <a:solidFill>
                  <a:srgbClr val="0070C0"/>
                </a:solidFill>
              </a:rPr>
              <a:t>webinar</a:t>
            </a:r>
            <a:r>
              <a:rPr lang="it-IT" sz="2400" dirty="0" smtClean="0">
                <a:solidFill>
                  <a:srgbClr val="0070C0"/>
                </a:solidFill>
              </a:rPr>
              <a:t> </a:t>
            </a:r>
            <a:r>
              <a:rPr lang="it-IT" sz="2400" dirty="0" err="1" smtClean="0">
                <a:solidFill>
                  <a:srgbClr val="0070C0"/>
                </a:solidFill>
              </a:rPr>
              <a:t>event</a:t>
            </a:r>
            <a:endParaRPr lang="it-IT" sz="2400" dirty="0">
              <a:solidFill>
                <a:srgbClr val="0070C0"/>
              </a:solidFill>
            </a:endParaRPr>
          </a:p>
        </p:txBody>
      </p:sp>
      <p:cxnSp>
        <p:nvCxnSpPr>
          <p:cNvPr id="36" name="Connettore 2 35"/>
          <p:cNvCxnSpPr/>
          <p:nvPr/>
        </p:nvCxnSpPr>
        <p:spPr>
          <a:xfrm flipH="1">
            <a:off x="8496300" y="4572000"/>
            <a:ext cx="590550" cy="390525"/>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grpSp>
        <p:nvGrpSpPr>
          <p:cNvPr id="42" name="Gruppo 41"/>
          <p:cNvGrpSpPr/>
          <p:nvPr/>
        </p:nvGrpSpPr>
        <p:grpSpPr>
          <a:xfrm>
            <a:off x="2914650" y="3552826"/>
            <a:ext cx="3800475" cy="2943224"/>
            <a:chOff x="2937853" y="3152774"/>
            <a:chExt cx="4791075" cy="3705228"/>
          </a:xfrm>
        </p:grpSpPr>
        <p:pic>
          <p:nvPicPr>
            <p:cNvPr id="38" name="Immagine 37"/>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2937853" y="3152774"/>
              <a:ext cx="4791075" cy="3705228"/>
            </a:xfrm>
            <a:prstGeom prst="rect">
              <a:avLst/>
            </a:prstGeom>
          </p:spPr>
        </p:pic>
        <p:grpSp>
          <p:nvGrpSpPr>
            <p:cNvPr id="41" name="Gruppo 40"/>
            <p:cNvGrpSpPr/>
            <p:nvPr/>
          </p:nvGrpSpPr>
          <p:grpSpPr>
            <a:xfrm>
              <a:off x="4076700" y="4152901"/>
              <a:ext cx="2486025" cy="2343150"/>
              <a:chOff x="3676650" y="2886078"/>
              <a:chExt cx="3333750" cy="3086099"/>
            </a:xfrm>
          </p:grpSpPr>
          <p:pic>
            <p:nvPicPr>
              <p:cNvPr id="40" name="Immagine 39"/>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3676650" y="2886078"/>
                <a:ext cx="3333750" cy="3086099"/>
              </a:xfrm>
              <a:prstGeom prst="rect">
                <a:avLst/>
              </a:prstGeom>
            </p:spPr>
          </p:pic>
          <p:pic>
            <p:nvPicPr>
              <p:cNvPr id="23" name="Immagine 22"/>
              <p:cNvPicPr>
                <a:picLocks noChangeAspect="1"/>
              </p:cNvPicPr>
              <p:nvPr/>
            </p:nvPicPr>
            <p:blipFill>
              <a:blip r:embed="rId13"/>
              <a:stretch>
                <a:fillRect/>
              </a:stretch>
            </p:blipFill>
            <p:spPr>
              <a:xfrm>
                <a:off x="4345215" y="3487518"/>
                <a:ext cx="2027010" cy="1475007"/>
              </a:xfrm>
              <a:prstGeom prst="rect">
                <a:avLst/>
              </a:prstGeom>
            </p:spPr>
          </p:pic>
        </p:grpSp>
      </p:grpSp>
      <p:sp>
        <p:nvSpPr>
          <p:cNvPr id="46" name="Rettangolo 45"/>
          <p:cNvSpPr/>
          <p:nvPr/>
        </p:nvSpPr>
        <p:spPr>
          <a:xfrm>
            <a:off x="408363" y="4454009"/>
            <a:ext cx="2155077" cy="338554"/>
          </a:xfrm>
          <a:prstGeom prst="rect">
            <a:avLst/>
          </a:prstGeom>
          <a:solidFill>
            <a:schemeClr val="bg2">
              <a:lumMod val="20000"/>
              <a:lumOff val="80000"/>
            </a:schemeClr>
          </a:solidFill>
        </p:spPr>
        <p:style>
          <a:lnRef idx="2">
            <a:schemeClr val="accent5"/>
          </a:lnRef>
          <a:fillRef idx="1">
            <a:schemeClr val="lt1"/>
          </a:fillRef>
          <a:effectRef idx="0">
            <a:schemeClr val="accent5"/>
          </a:effectRef>
          <a:fontRef idx="minor">
            <a:schemeClr val="dk1"/>
          </a:fontRef>
        </p:style>
        <p:txBody>
          <a:bodyPr wrap="none">
            <a:spAutoFit/>
          </a:bodyPr>
          <a:lstStyle/>
          <a:p>
            <a:pPr algn="ctr"/>
            <a:r>
              <a:rPr lang="it-IT" sz="1600" dirty="0" err="1" smtClean="0">
                <a:solidFill>
                  <a:srgbClr val="0070C0"/>
                </a:solidFill>
              </a:rPr>
              <a:t>Posted</a:t>
            </a:r>
            <a:r>
              <a:rPr lang="it-IT" sz="1600" dirty="0" smtClean="0">
                <a:solidFill>
                  <a:srgbClr val="0070C0"/>
                </a:solidFill>
              </a:rPr>
              <a:t> on </a:t>
            </a:r>
            <a:r>
              <a:rPr lang="it-IT" sz="1600" dirty="0" err="1" smtClean="0">
                <a:solidFill>
                  <a:srgbClr val="0070C0"/>
                </a:solidFill>
              </a:rPr>
              <a:t>BenBedPharm</a:t>
            </a:r>
            <a:endParaRPr lang="it-IT" sz="1600" b="0" i="0" dirty="0">
              <a:solidFill>
                <a:srgbClr val="0070C0"/>
              </a:solidFill>
              <a:effectLst/>
            </a:endParaRPr>
          </a:p>
        </p:txBody>
      </p:sp>
      <p:cxnSp>
        <p:nvCxnSpPr>
          <p:cNvPr id="48" name="Connettore 2 47"/>
          <p:cNvCxnSpPr/>
          <p:nvPr/>
        </p:nvCxnSpPr>
        <p:spPr>
          <a:xfrm flipH="1" flipV="1">
            <a:off x="2466975" y="3914775"/>
            <a:ext cx="942976" cy="375941"/>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pic>
        <p:nvPicPr>
          <p:cNvPr id="44" name="Immagine 43"/>
          <p:cNvPicPr>
            <a:picLocks noChangeAspect="1"/>
          </p:cNvPicPr>
          <p:nvPr/>
        </p:nvPicPr>
        <p:blipFill rotWithShape="1">
          <a:blip r:embed="rId14"/>
          <a:srcRect t="9630" r="1302" b="7594"/>
          <a:stretch/>
        </p:blipFill>
        <p:spPr>
          <a:xfrm>
            <a:off x="710971" y="3400425"/>
            <a:ext cx="1660278" cy="1009649"/>
          </a:xfrm>
          <a:prstGeom prst="rect">
            <a:avLst/>
          </a:prstGeom>
        </p:spPr>
        <p:style>
          <a:lnRef idx="2">
            <a:schemeClr val="dk1"/>
          </a:lnRef>
          <a:fillRef idx="1">
            <a:schemeClr val="lt1"/>
          </a:fillRef>
          <a:effectRef idx="0">
            <a:schemeClr val="dk1"/>
          </a:effectRef>
          <a:fontRef idx="minor">
            <a:schemeClr val="dk1"/>
          </a:fontRef>
        </p:style>
      </p:pic>
      <p:pic>
        <p:nvPicPr>
          <p:cNvPr id="45" name="Immagine 44"/>
          <p:cNvPicPr>
            <a:picLocks noChangeAspect="1"/>
          </p:cNvPicPr>
          <p:nvPr/>
        </p:nvPicPr>
        <p:blipFill rotWithShape="1">
          <a:blip r:embed="rId15"/>
          <a:srcRect t="9074" b="8519"/>
          <a:stretch/>
        </p:blipFill>
        <p:spPr>
          <a:xfrm>
            <a:off x="6762750" y="4006850"/>
            <a:ext cx="1590675" cy="955675"/>
          </a:xfrm>
          <a:prstGeom prst="rect">
            <a:avLst/>
          </a:prstGeom>
        </p:spPr>
        <p:style>
          <a:lnRef idx="2">
            <a:schemeClr val="dk1"/>
          </a:lnRef>
          <a:fillRef idx="1">
            <a:schemeClr val="lt1"/>
          </a:fillRef>
          <a:effectRef idx="0">
            <a:schemeClr val="dk1"/>
          </a:effectRef>
          <a:fontRef idx="minor">
            <a:schemeClr val="dk1"/>
          </a:fontRef>
        </p:style>
      </p:pic>
      <p:pic>
        <p:nvPicPr>
          <p:cNvPr id="8" name="Immagine 7"/>
          <p:cNvPicPr>
            <a:picLocks noChangeAspect="1"/>
          </p:cNvPicPr>
          <p:nvPr/>
        </p:nvPicPr>
        <p:blipFill>
          <a:blip r:embed="rId16"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38585" y="3076334"/>
            <a:ext cx="3218274" cy="2043604"/>
          </a:xfrm>
          <a:prstGeom prst="rect">
            <a:avLst/>
          </a:prstGeom>
        </p:spPr>
      </p:pic>
      <p:grpSp>
        <p:nvGrpSpPr>
          <p:cNvPr id="60" name="Gruppo 59"/>
          <p:cNvGrpSpPr/>
          <p:nvPr/>
        </p:nvGrpSpPr>
        <p:grpSpPr>
          <a:xfrm>
            <a:off x="10755734" y="1699965"/>
            <a:ext cx="665747" cy="2043360"/>
            <a:chOff x="10612859" y="2814390"/>
            <a:chExt cx="665747" cy="1026694"/>
          </a:xfrm>
        </p:grpSpPr>
        <p:cxnSp>
          <p:nvCxnSpPr>
            <p:cNvPr id="57" name="Connettore 2 56"/>
            <p:cNvCxnSpPr/>
            <p:nvPr/>
          </p:nvCxnSpPr>
          <p:spPr>
            <a:xfrm>
              <a:off x="10612859" y="2827604"/>
              <a:ext cx="648000" cy="0"/>
            </a:xfrm>
            <a:prstGeom prst="straightConnector1">
              <a:avLst/>
            </a:prstGeom>
            <a:ln w="57150">
              <a:tailEnd type="none"/>
            </a:ln>
          </p:spPr>
          <p:style>
            <a:lnRef idx="3">
              <a:schemeClr val="dk1"/>
            </a:lnRef>
            <a:fillRef idx="0">
              <a:schemeClr val="dk1"/>
            </a:fillRef>
            <a:effectRef idx="2">
              <a:schemeClr val="dk1"/>
            </a:effectRef>
            <a:fontRef idx="minor">
              <a:schemeClr val="tx1"/>
            </a:fontRef>
          </p:style>
        </p:cxnSp>
        <p:cxnSp>
          <p:nvCxnSpPr>
            <p:cNvPr id="58" name="Connettore 2 57"/>
            <p:cNvCxnSpPr/>
            <p:nvPr/>
          </p:nvCxnSpPr>
          <p:spPr>
            <a:xfrm rot="5400000" flipV="1">
              <a:off x="10765259" y="3327737"/>
              <a:ext cx="1026694" cy="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grpSp>
      <p:sp>
        <p:nvSpPr>
          <p:cNvPr id="66" name="Rettangolo 65"/>
          <p:cNvSpPr/>
          <p:nvPr/>
        </p:nvSpPr>
        <p:spPr>
          <a:xfrm>
            <a:off x="6761527" y="5006459"/>
            <a:ext cx="1629998" cy="830997"/>
          </a:xfrm>
          <a:prstGeom prst="rect">
            <a:avLst/>
          </a:prstGeom>
          <a:solidFill>
            <a:schemeClr val="bg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it-IT" sz="1600" dirty="0" err="1" smtClean="0">
                <a:solidFill>
                  <a:srgbClr val="0070C0"/>
                </a:solidFill>
              </a:rPr>
              <a:t>Partecipant</a:t>
            </a:r>
            <a:r>
              <a:rPr lang="it-IT" sz="1600" dirty="0" smtClean="0">
                <a:solidFill>
                  <a:srgbClr val="0070C0"/>
                </a:solidFill>
              </a:rPr>
              <a:t> </a:t>
            </a:r>
            <a:r>
              <a:rPr lang="it-IT" sz="1600" dirty="0" err="1" smtClean="0">
                <a:solidFill>
                  <a:srgbClr val="0070C0"/>
                </a:solidFill>
              </a:rPr>
              <a:t>registration</a:t>
            </a:r>
            <a:r>
              <a:rPr lang="it-IT" sz="1600" dirty="0" smtClean="0">
                <a:solidFill>
                  <a:srgbClr val="0070C0"/>
                </a:solidFill>
              </a:rPr>
              <a:t> on antiox.it</a:t>
            </a:r>
            <a:endParaRPr lang="it-IT" sz="1600" b="0" i="0" dirty="0">
              <a:solidFill>
                <a:srgbClr val="0070C0"/>
              </a:solidFill>
              <a:effectLst/>
            </a:endParaRPr>
          </a:p>
        </p:txBody>
      </p:sp>
      <p:sp>
        <p:nvSpPr>
          <p:cNvPr id="72" name="Rettangolo 71"/>
          <p:cNvSpPr/>
          <p:nvPr/>
        </p:nvSpPr>
        <p:spPr>
          <a:xfrm>
            <a:off x="827452" y="6149400"/>
            <a:ext cx="2182448" cy="584775"/>
          </a:xfrm>
          <a:prstGeom prst="rect">
            <a:avLst/>
          </a:prstGeom>
          <a:solidFill>
            <a:schemeClr val="bg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it-IT" sz="1600" dirty="0">
                <a:solidFill>
                  <a:srgbClr val="0070C0"/>
                </a:solidFill>
              </a:rPr>
              <a:t>Re-</a:t>
            </a:r>
            <a:r>
              <a:rPr lang="it-IT" sz="1600" dirty="0" err="1">
                <a:solidFill>
                  <a:srgbClr val="0070C0"/>
                </a:solidFill>
              </a:rPr>
              <a:t>watch</a:t>
            </a:r>
            <a:r>
              <a:rPr lang="it-IT" sz="1600" dirty="0">
                <a:solidFill>
                  <a:srgbClr val="0070C0"/>
                </a:solidFill>
              </a:rPr>
              <a:t> </a:t>
            </a:r>
            <a:r>
              <a:rPr lang="it-IT" sz="1600" dirty="0" err="1" smtClean="0">
                <a:solidFill>
                  <a:srgbClr val="0070C0"/>
                </a:solidFill>
              </a:rPr>
              <a:t>past</a:t>
            </a:r>
            <a:endParaRPr lang="it-IT" sz="1600" dirty="0" smtClean="0">
              <a:solidFill>
                <a:srgbClr val="0070C0"/>
              </a:solidFill>
            </a:endParaRPr>
          </a:p>
          <a:p>
            <a:pPr algn="ctr"/>
            <a:r>
              <a:rPr lang="it-IT" sz="1600" dirty="0" smtClean="0">
                <a:solidFill>
                  <a:srgbClr val="0070C0"/>
                </a:solidFill>
              </a:rPr>
              <a:t> </a:t>
            </a:r>
            <a:r>
              <a:rPr lang="it-IT" sz="1600" dirty="0" err="1" smtClean="0">
                <a:solidFill>
                  <a:srgbClr val="0070C0"/>
                </a:solidFill>
              </a:rPr>
              <a:t>webinars</a:t>
            </a:r>
            <a:r>
              <a:rPr lang="it-IT" sz="1600" dirty="0" smtClean="0">
                <a:solidFill>
                  <a:srgbClr val="0070C0"/>
                </a:solidFill>
              </a:rPr>
              <a:t> on antiox.it</a:t>
            </a:r>
            <a:endParaRPr lang="it-IT" sz="1600" b="0" i="0" dirty="0">
              <a:solidFill>
                <a:srgbClr val="0070C0"/>
              </a:solidFill>
              <a:effectLst/>
            </a:endParaRPr>
          </a:p>
        </p:txBody>
      </p:sp>
      <p:pic>
        <p:nvPicPr>
          <p:cNvPr id="77" name="Immagine 76"/>
          <p:cNvPicPr>
            <a:picLocks noChangeAspect="1"/>
          </p:cNvPicPr>
          <p:nvPr/>
        </p:nvPicPr>
        <p:blipFill rotWithShape="1">
          <a:blip r:embed="rId15"/>
          <a:srcRect t="9074" b="8519"/>
          <a:stretch/>
        </p:blipFill>
        <p:spPr>
          <a:xfrm>
            <a:off x="1152525" y="5159375"/>
            <a:ext cx="1590675" cy="95567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591592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7514"/>
            <a:ext cx="9905998" cy="1478570"/>
          </a:xfrm>
        </p:spPr>
        <p:txBody>
          <a:bodyPr>
            <a:normAutofit/>
          </a:bodyPr>
          <a:lstStyle/>
          <a:p>
            <a:r>
              <a:rPr lang="en-US" dirty="0">
                <a:solidFill>
                  <a:srgbClr val="0070C0"/>
                </a:solidFill>
              </a:rPr>
              <a:t>Welcome Redox Webinar </a:t>
            </a:r>
            <a:r>
              <a:rPr lang="en-US" dirty="0" smtClean="0">
                <a:solidFill>
                  <a:srgbClr val="0070C0"/>
                </a:solidFill>
              </a:rPr>
              <a:t>Series</a:t>
            </a:r>
            <a:endParaRPr lang="en-US" dirty="0">
              <a:solidFill>
                <a:srgbClr val="0070C0"/>
              </a:solidFill>
            </a:endParaRPr>
          </a:p>
        </p:txBody>
      </p:sp>
      <p:sp>
        <p:nvSpPr>
          <p:cNvPr id="3" name="Content Placeholder 2"/>
          <p:cNvSpPr>
            <a:spLocks noGrp="1"/>
          </p:cNvSpPr>
          <p:nvPr>
            <p:ph idx="1"/>
          </p:nvPr>
        </p:nvSpPr>
        <p:spPr>
          <a:xfrm>
            <a:off x="1024181" y="1438030"/>
            <a:ext cx="9905999" cy="3962401"/>
          </a:xfrm>
        </p:spPr>
        <p:txBody>
          <a:bodyPr>
            <a:normAutofit fontScale="77500" lnSpcReduction="20000"/>
          </a:bodyPr>
          <a:lstStyle/>
          <a:p>
            <a:pPr lvl="0"/>
            <a:endParaRPr lang="en-US" b="1" dirty="0">
              <a:solidFill>
                <a:srgbClr val="0070C0"/>
              </a:solidFill>
            </a:endParaRPr>
          </a:p>
          <a:p>
            <a:pPr lvl="0">
              <a:buFont typeface="Wingdings" panose="05000000000000000000" pitchFamily="2" charset="2"/>
              <a:buChar char="ü"/>
            </a:pPr>
            <a:r>
              <a:rPr lang="en-US" sz="3100" dirty="0" smtClean="0">
                <a:solidFill>
                  <a:srgbClr val="0070C0"/>
                </a:solidFill>
              </a:rPr>
              <a:t>A </a:t>
            </a:r>
            <a:r>
              <a:rPr lang="en-US" sz="3100" dirty="0">
                <a:solidFill>
                  <a:srgbClr val="0070C0"/>
                </a:solidFill>
              </a:rPr>
              <a:t>typical session feature three presenters, each allotted 25 minutes of </a:t>
            </a:r>
            <a:r>
              <a:rPr lang="en-US" sz="3100" dirty="0" smtClean="0">
                <a:solidFill>
                  <a:srgbClr val="0070C0"/>
                </a:solidFill>
              </a:rPr>
              <a:t>time</a:t>
            </a:r>
          </a:p>
          <a:p>
            <a:pPr lvl="0">
              <a:buFont typeface="Wingdings" panose="05000000000000000000" pitchFamily="2" charset="2"/>
              <a:buChar char="ü"/>
            </a:pPr>
            <a:r>
              <a:rPr lang="en-US" sz="3100" dirty="0" smtClean="0">
                <a:solidFill>
                  <a:srgbClr val="0070C0"/>
                </a:solidFill>
              </a:rPr>
              <a:t> A Q </a:t>
            </a:r>
            <a:r>
              <a:rPr lang="en-US" sz="3100" dirty="0">
                <a:solidFill>
                  <a:srgbClr val="0070C0"/>
                </a:solidFill>
              </a:rPr>
              <a:t>&amp; A 30 minutes of time at the end of the </a:t>
            </a:r>
            <a:r>
              <a:rPr lang="en-US" sz="3100" dirty="0" smtClean="0">
                <a:solidFill>
                  <a:srgbClr val="0070C0"/>
                </a:solidFill>
              </a:rPr>
              <a:t>session to </a:t>
            </a:r>
            <a:r>
              <a:rPr lang="en-US" sz="3100" dirty="0">
                <a:solidFill>
                  <a:srgbClr val="0070C0"/>
                </a:solidFill>
              </a:rPr>
              <a:t>discuss specific </a:t>
            </a:r>
            <a:r>
              <a:rPr lang="en-US" sz="3100" dirty="0" smtClean="0">
                <a:solidFill>
                  <a:srgbClr val="0070C0"/>
                </a:solidFill>
              </a:rPr>
              <a:t>issues</a:t>
            </a:r>
            <a:r>
              <a:rPr lang="en-US" sz="3100" dirty="0" smtClean="0">
                <a:solidFill>
                  <a:srgbClr val="0070C0"/>
                </a:solidFill>
              </a:rPr>
              <a:t>.</a:t>
            </a:r>
          </a:p>
          <a:p>
            <a:pPr lvl="0">
              <a:buFont typeface="Wingdings" panose="05000000000000000000" pitchFamily="2" charset="2"/>
              <a:buChar char="ü"/>
            </a:pPr>
            <a:r>
              <a:rPr lang="en-US" sz="3100" dirty="0">
                <a:solidFill>
                  <a:srgbClr val="0070C0"/>
                </a:solidFill>
              </a:rPr>
              <a:t>Attendees may send questions via the webinar chat or by </a:t>
            </a:r>
            <a:r>
              <a:rPr lang="en-US" sz="3100" dirty="0" smtClean="0">
                <a:solidFill>
                  <a:srgbClr val="0070C0"/>
                </a:solidFill>
              </a:rPr>
              <a:t>voice</a:t>
            </a:r>
            <a:endParaRPr lang="en-US" sz="3100" dirty="0">
              <a:solidFill>
                <a:srgbClr val="0070C0"/>
              </a:solidFill>
            </a:endParaRPr>
          </a:p>
          <a:p>
            <a:pPr lvl="0">
              <a:buFont typeface="Wingdings" panose="05000000000000000000" pitchFamily="2" charset="2"/>
              <a:buChar char="ü"/>
            </a:pPr>
            <a:r>
              <a:rPr lang="en-US" sz="3100" dirty="0">
                <a:solidFill>
                  <a:srgbClr val="0070C0"/>
                </a:solidFill>
              </a:rPr>
              <a:t>Recorded webinars are always available on website https://www.antiox.it/</a:t>
            </a:r>
          </a:p>
          <a:p>
            <a:pPr lvl="0">
              <a:buFont typeface="Wingdings" panose="05000000000000000000" pitchFamily="2" charset="2"/>
              <a:buChar char="ü"/>
            </a:pPr>
            <a:r>
              <a:rPr lang="en-US" sz="3100" dirty="0">
                <a:solidFill>
                  <a:srgbClr val="0070C0"/>
                </a:solidFill>
              </a:rPr>
              <a:t>Participation is free of charge but registration is compulsory at www.antiox.it</a:t>
            </a:r>
          </a:p>
          <a:p>
            <a:pPr marL="0" lvl="0" indent="0">
              <a:buNone/>
            </a:pPr>
            <a:endParaRPr lang="en-US" sz="3100" dirty="0">
              <a:solidFill>
                <a:srgbClr val="0070C0"/>
              </a:solidFill>
            </a:endParaRPr>
          </a:p>
          <a:p>
            <a:pPr marL="0" lvl="0" indent="0">
              <a:buNone/>
            </a:pPr>
            <a:endParaRPr lang="en-US" sz="3100" dirty="0">
              <a:solidFill>
                <a:srgbClr val="0070C0"/>
              </a:solidFill>
            </a:endParaRPr>
          </a:p>
          <a:p>
            <a:pPr lvl="0"/>
            <a:endParaRPr lang="en-US" sz="3100"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p:txBody>
      </p:sp>
      <p:pic>
        <p:nvPicPr>
          <p:cNvPr id="4"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709265" y="6144765"/>
            <a:ext cx="1736285" cy="713235"/>
          </a:xfrm>
          <a:prstGeom prst="rect">
            <a:avLst/>
          </a:prstGeom>
          <a:extLst>
            <a:ext uri="{909E8E84-426E-40dd-AFC4-6F175D3DCCD1}"/>
            <a:ext uri="{91240B29-F687-4f45-9708-019B960494DF}"/>
            <a:ext uri="{FAA26D3D-D897-4be2-8F04-BA451C77F1D7}"/>
          </a:extLst>
        </p:spPr>
      </p:pic>
      <p:pic>
        <p:nvPicPr>
          <p:cNvPr id="5" name="Immagine 4"/>
          <p:cNvPicPr>
            <a:picLocks noChangeAspect="1"/>
          </p:cNvPicPr>
          <p:nvPr/>
        </p:nvPicPr>
        <p:blipFill>
          <a:blip r:embed="rId3"/>
          <a:stretch>
            <a:fillRect/>
          </a:stretch>
        </p:blipFill>
        <p:spPr>
          <a:xfrm>
            <a:off x="3594756" y="5181599"/>
            <a:ext cx="3298413" cy="1508370"/>
          </a:xfrm>
          <a:prstGeom prst="rect">
            <a:avLst/>
          </a:prstGeom>
        </p:spPr>
      </p:pic>
    </p:spTree>
    <p:extLst>
      <p:ext uri="{BB962C8B-B14F-4D97-AF65-F5344CB8AC3E}">
        <p14:creationId xmlns:p14="http://schemas.microsoft.com/office/powerpoint/2010/main" val="2648595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7514"/>
            <a:ext cx="9905998" cy="1478570"/>
          </a:xfrm>
        </p:spPr>
        <p:txBody>
          <a:bodyPr>
            <a:normAutofit/>
          </a:bodyPr>
          <a:lstStyle/>
          <a:p>
            <a:r>
              <a:rPr lang="en-US" dirty="0" smtClean="0">
                <a:solidFill>
                  <a:srgbClr val="0070C0"/>
                </a:solidFill>
              </a:rPr>
              <a:t>first webinar: NRF2 </a:t>
            </a:r>
            <a:r>
              <a:rPr lang="en-US" dirty="0">
                <a:solidFill>
                  <a:srgbClr val="0070C0"/>
                </a:solidFill>
              </a:rPr>
              <a:t>and </a:t>
            </a:r>
            <a:r>
              <a:rPr lang="en-US" dirty="0" smtClean="0">
                <a:solidFill>
                  <a:srgbClr val="0070C0"/>
                </a:solidFill>
              </a:rPr>
              <a:t>Cancer</a:t>
            </a:r>
            <a:br>
              <a:rPr lang="en-US" dirty="0" smtClean="0">
                <a:solidFill>
                  <a:srgbClr val="0070C0"/>
                </a:solidFill>
              </a:rPr>
            </a:br>
            <a:r>
              <a:rPr lang="en-US" dirty="0" smtClean="0">
                <a:solidFill>
                  <a:srgbClr val="0070C0"/>
                </a:solidFill>
              </a:rPr>
              <a:t>March </a:t>
            </a:r>
            <a:r>
              <a:rPr lang="en-US" dirty="0">
                <a:solidFill>
                  <a:srgbClr val="0070C0"/>
                </a:solidFill>
              </a:rPr>
              <a:t>3rd, 2022 </a:t>
            </a:r>
          </a:p>
        </p:txBody>
      </p:sp>
      <p:sp>
        <p:nvSpPr>
          <p:cNvPr id="3" name="Content Placeholder 2"/>
          <p:cNvSpPr>
            <a:spLocks noGrp="1"/>
          </p:cNvSpPr>
          <p:nvPr>
            <p:ph idx="1"/>
          </p:nvPr>
        </p:nvSpPr>
        <p:spPr>
          <a:xfrm>
            <a:off x="1024181" y="1438030"/>
            <a:ext cx="9905999" cy="3962401"/>
          </a:xfrm>
        </p:spPr>
        <p:txBody>
          <a:bodyPr>
            <a:normAutofit fontScale="92500" lnSpcReduction="20000"/>
          </a:bodyPr>
          <a:lstStyle/>
          <a:p>
            <a:pPr lvl="0"/>
            <a:endParaRPr lang="en-US" b="1" dirty="0">
              <a:solidFill>
                <a:srgbClr val="0070C0"/>
              </a:solidFill>
            </a:endParaRPr>
          </a:p>
          <a:p>
            <a:pPr lvl="0">
              <a:buFont typeface="Wingdings" panose="05000000000000000000" pitchFamily="2" charset="2"/>
              <a:buChar char="ü"/>
            </a:pPr>
            <a:r>
              <a:rPr lang="en-US" sz="3100" dirty="0">
                <a:solidFill>
                  <a:srgbClr val="0070C0"/>
                </a:solidFill>
              </a:rPr>
              <a:t>NRF2 Addiction and Transcriptional Regulation in Cancer Hozumi Motohashi, Tohoku University, </a:t>
            </a:r>
            <a:r>
              <a:rPr lang="en-US" sz="3100" dirty="0" smtClean="0">
                <a:solidFill>
                  <a:srgbClr val="0070C0"/>
                </a:solidFill>
              </a:rPr>
              <a:t>Japan.</a:t>
            </a:r>
          </a:p>
          <a:p>
            <a:pPr lvl="0">
              <a:buFont typeface="Wingdings" panose="05000000000000000000" pitchFamily="2" charset="2"/>
              <a:buChar char="ü"/>
            </a:pPr>
            <a:r>
              <a:rPr lang="en-US" sz="3100" dirty="0">
                <a:solidFill>
                  <a:srgbClr val="0070C0"/>
                </a:solidFill>
              </a:rPr>
              <a:t>The intricacies of NRF2 in Cancer Donna Zhang, University of Arizona, </a:t>
            </a:r>
            <a:r>
              <a:rPr lang="en-US" sz="3100" dirty="0" smtClean="0">
                <a:solidFill>
                  <a:srgbClr val="0070C0"/>
                </a:solidFill>
              </a:rPr>
              <a:t>USA.</a:t>
            </a:r>
          </a:p>
          <a:p>
            <a:pPr lvl="0">
              <a:buFont typeface="Wingdings" panose="05000000000000000000" pitchFamily="2" charset="2"/>
              <a:buChar char="ü"/>
            </a:pPr>
            <a:r>
              <a:rPr lang="en-US" sz="3100" dirty="0">
                <a:solidFill>
                  <a:srgbClr val="0070C0"/>
                </a:solidFill>
              </a:rPr>
              <a:t>NRF2 and cysteine metabolism in cancer Gina DeNicola</a:t>
            </a:r>
            <a:r>
              <a:rPr lang="en-US" sz="3100" dirty="0" smtClean="0">
                <a:solidFill>
                  <a:srgbClr val="0070C0"/>
                </a:solidFill>
              </a:rPr>
              <a:t>, Department </a:t>
            </a:r>
            <a:r>
              <a:rPr lang="en-US" sz="3100" dirty="0">
                <a:solidFill>
                  <a:srgbClr val="0070C0"/>
                </a:solidFill>
              </a:rPr>
              <a:t>of Cancer Physiology at Moffitt Cancer Center in Tampa, Florida, USA</a:t>
            </a:r>
          </a:p>
          <a:p>
            <a:pPr lvl="0"/>
            <a:endParaRPr lang="en-US" sz="3100" dirty="0">
              <a:solidFill>
                <a:srgbClr val="0070C0"/>
              </a:solidFill>
            </a:endParaRPr>
          </a:p>
          <a:p>
            <a:endParaRPr lang="en-US" dirty="0">
              <a:solidFill>
                <a:srgbClr val="0070C0"/>
              </a:solidFill>
            </a:endParaRPr>
          </a:p>
          <a:p>
            <a:endParaRPr lang="en-US" dirty="0">
              <a:solidFill>
                <a:srgbClr val="0070C0"/>
              </a:solidFill>
            </a:endParaRPr>
          </a:p>
          <a:p>
            <a:endParaRPr lang="en-US" dirty="0">
              <a:solidFill>
                <a:srgbClr val="0070C0"/>
              </a:solidFill>
            </a:endParaRPr>
          </a:p>
        </p:txBody>
      </p:sp>
      <p:pic>
        <p:nvPicPr>
          <p:cNvPr id="4"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709265" y="6144765"/>
            <a:ext cx="1736285" cy="713235"/>
          </a:xfrm>
          <a:prstGeom prst="rect">
            <a:avLst/>
          </a:prstGeom>
          <a:extLst>
            <a:ext uri="{909E8E84-426E-40dd-AFC4-6F175D3DCCD1}"/>
            <a:ext uri="{91240B29-F687-4f45-9708-019B960494DF}"/>
            <a:ext uri="{FAA26D3D-D897-4be2-8F04-BA451C77F1D7}"/>
          </a:extLst>
        </p:spPr>
      </p:pic>
    </p:spTree>
    <p:extLst>
      <p:ext uri="{BB962C8B-B14F-4D97-AF65-F5344CB8AC3E}">
        <p14:creationId xmlns:p14="http://schemas.microsoft.com/office/powerpoint/2010/main" val="2138568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7514"/>
            <a:ext cx="9905998" cy="1478570"/>
          </a:xfrm>
        </p:spPr>
        <p:txBody>
          <a:bodyPr>
            <a:normAutofit fontScale="90000"/>
          </a:bodyPr>
          <a:lstStyle/>
          <a:p>
            <a:r>
              <a:rPr lang="en-US" dirty="0" smtClean="0">
                <a:solidFill>
                  <a:srgbClr val="0070C0"/>
                </a:solidFill>
              </a:rPr>
              <a:t>1. NRF2 </a:t>
            </a:r>
            <a:r>
              <a:rPr lang="en-US" dirty="0">
                <a:solidFill>
                  <a:srgbClr val="0070C0"/>
                </a:solidFill>
              </a:rPr>
              <a:t>and Cancer: 383 </a:t>
            </a:r>
            <a:r>
              <a:rPr lang="en-US" dirty="0" smtClean="0">
                <a:solidFill>
                  <a:srgbClr val="0070C0"/>
                </a:solidFill>
              </a:rPr>
              <a:t>registrations, about </a:t>
            </a:r>
            <a:r>
              <a:rPr lang="en-US" dirty="0">
                <a:solidFill>
                  <a:srgbClr val="0070C0"/>
                </a:solidFill>
              </a:rPr>
              <a:t>210 </a:t>
            </a:r>
            <a:r>
              <a:rPr lang="en-US" dirty="0" smtClean="0">
                <a:solidFill>
                  <a:srgbClr val="0070C0"/>
                </a:solidFill>
              </a:rPr>
              <a:t>participants and worldwide </a:t>
            </a:r>
            <a:r>
              <a:rPr lang="en-US" dirty="0">
                <a:solidFill>
                  <a:srgbClr val="0070C0"/>
                </a:solidFill>
              </a:rPr>
              <a:t>participants </a:t>
            </a:r>
          </a:p>
        </p:txBody>
      </p:sp>
      <p:pic>
        <p:nvPicPr>
          <p:cNvPr id="4"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709265" y="6144765"/>
            <a:ext cx="1736285" cy="713235"/>
          </a:xfrm>
          <a:prstGeom prst="rect">
            <a:avLst/>
          </a:prstGeom>
          <a:extLst>
            <a:ext uri="{909E8E84-426E-40dd-AFC4-6F175D3DCCD1}"/>
            <a:ext uri="{91240B29-F687-4f45-9708-019B960494DF}"/>
            <a:ext uri="{FAA26D3D-D897-4be2-8F04-BA451C77F1D7}"/>
          </a:extLst>
        </p:spPr>
      </p:pic>
      <p:pic>
        <p:nvPicPr>
          <p:cNvPr id="6" name="Immagine 5"/>
          <p:cNvPicPr>
            <a:picLocks noChangeAspect="1"/>
          </p:cNvPicPr>
          <p:nvPr/>
        </p:nvPicPr>
        <p:blipFill>
          <a:blip r:embed="rId3"/>
          <a:stretch>
            <a:fillRect/>
          </a:stretch>
        </p:blipFill>
        <p:spPr>
          <a:xfrm>
            <a:off x="4689467" y="2090894"/>
            <a:ext cx="1911770" cy="1656000"/>
          </a:xfrm>
          <a:prstGeom prst="rect">
            <a:avLst/>
          </a:prstGeom>
        </p:spPr>
      </p:pic>
      <p:pic>
        <p:nvPicPr>
          <p:cNvPr id="19" name="Immagine 18"/>
          <p:cNvPicPr>
            <a:picLocks noChangeAspect="1"/>
          </p:cNvPicPr>
          <p:nvPr/>
        </p:nvPicPr>
        <p:blipFill>
          <a:blip r:embed="rId4"/>
          <a:stretch>
            <a:fillRect/>
          </a:stretch>
        </p:blipFill>
        <p:spPr>
          <a:xfrm>
            <a:off x="-209751" y="1441167"/>
            <a:ext cx="6614733" cy="4188315"/>
          </a:xfrm>
          <a:prstGeom prst="rect">
            <a:avLst/>
          </a:prstGeom>
        </p:spPr>
      </p:pic>
      <p:sp>
        <p:nvSpPr>
          <p:cNvPr id="21" name="CasellaDiTesto 20"/>
          <p:cNvSpPr txBox="1"/>
          <p:nvPr/>
        </p:nvSpPr>
        <p:spPr>
          <a:xfrm>
            <a:off x="10855840" y="2541181"/>
            <a:ext cx="936475" cy="369332"/>
          </a:xfrm>
          <a:prstGeom prst="rect">
            <a:avLst/>
          </a:prstGeom>
          <a:noFill/>
        </p:spPr>
        <p:txBody>
          <a:bodyPr wrap="none" rtlCol="0">
            <a:spAutoFit/>
          </a:bodyPr>
          <a:lstStyle/>
          <a:p>
            <a:r>
              <a:rPr lang="it-IT" dirty="0" smtClean="0">
                <a:solidFill>
                  <a:srgbClr val="0070C0"/>
                </a:solidFill>
              </a:rPr>
              <a:t>N =210</a:t>
            </a:r>
            <a:endParaRPr lang="it-IT" dirty="0">
              <a:solidFill>
                <a:srgbClr val="0070C0"/>
              </a:solidFill>
            </a:endParaRPr>
          </a:p>
        </p:txBody>
      </p:sp>
      <p:sp>
        <p:nvSpPr>
          <p:cNvPr id="23" name="CasellaDiTesto 22"/>
          <p:cNvSpPr txBox="1"/>
          <p:nvPr/>
        </p:nvSpPr>
        <p:spPr>
          <a:xfrm>
            <a:off x="1226288" y="5787656"/>
            <a:ext cx="1477456" cy="369332"/>
          </a:xfrm>
          <a:prstGeom prst="rect">
            <a:avLst/>
          </a:prstGeom>
          <a:noFill/>
        </p:spPr>
        <p:txBody>
          <a:bodyPr wrap="none" rtlCol="0">
            <a:spAutoFit/>
          </a:bodyPr>
          <a:lstStyle/>
          <a:p>
            <a:r>
              <a:rPr lang="it-IT" dirty="0" smtClean="0">
                <a:solidFill>
                  <a:srgbClr val="0070C0"/>
                </a:solidFill>
              </a:rPr>
              <a:t>* </a:t>
            </a:r>
            <a:r>
              <a:rPr lang="it-IT" dirty="0" err="1" smtClean="0">
                <a:solidFill>
                  <a:srgbClr val="0070C0"/>
                </a:solidFill>
              </a:rPr>
              <a:t>Turkey</a:t>
            </a:r>
            <a:r>
              <a:rPr lang="it-IT" dirty="0" smtClean="0">
                <a:solidFill>
                  <a:srgbClr val="0070C0"/>
                </a:solidFill>
              </a:rPr>
              <a:t> = 23</a:t>
            </a:r>
            <a:endParaRPr lang="it-IT" dirty="0">
              <a:solidFill>
                <a:srgbClr val="0070C0"/>
              </a:solidFill>
            </a:endParaRPr>
          </a:p>
        </p:txBody>
      </p:sp>
      <p:sp>
        <p:nvSpPr>
          <p:cNvPr id="24" name="CasellaDiTesto 23"/>
          <p:cNvSpPr txBox="1"/>
          <p:nvPr/>
        </p:nvSpPr>
        <p:spPr>
          <a:xfrm>
            <a:off x="3483938" y="4653516"/>
            <a:ext cx="285656" cy="369332"/>
          </a:xfrm>
          <a:prstGeom prst="rect">
            <a:avLst/>
          </a:prstGeom>
          <a:noFill/>
        </p:spPr>
        <p:txBody>
          <a:bodyPr wrap="none" rtlCol="0">
            <a:spAutoFit/>
          </a:bodyPr>
          <a:lstStyle/>
          <a:p>
            <a:r>
              <a:rPr lang="it-IT" dirty="0" smtClean="0">
                <a:solidFill>
                  <a:srgbClr val="0070C0"/>
                </a:solidFill>
              </a:rPr>
              <a:t>*</a:t>
            </a:r>
            <a:endParaRPr lang="it-IT" dirty="0">
              <a:solidFill>
                <a:srgbClr val="0070C0"/>
              </a:solidFill>
            </a:endParaRPr>
          </a:p>
        </p:txBody>
      </p:sp>
      <p:pic>
        <p:nvPicPr>
          <p:cNvPr id="27" name="Immagine 26"/>
          <p:cNvPicPr>
            <a:picLocks noChangeAspect="1"/>
          </p:cNvPicPr>
          <p:nvPr/>
        </p:nvPicPr>
        <p:blipFill>
          <a:blip r:embed="rId5"/>
          <a:stretch>
            <a:fillRect/>
          </a:stretch>
        </p:blipFill>
        <p:spPr>
          <a:xfrm>
            <a:off x="6400799" y="1584254"/>
            <a:ext cx="5897526" cy="4082902"/>
          </a:xfrm>
          <a:prstGeom prst="rect">
            <a:avLst/>
          </a:prstGeom>
        </p:spPr>
      </p:pic>
      <p:sp>
        <p:nvSpPr>
          <p:cNvPr id="28" name="CasellaDiTesto 27"/>
          <p:cNvSpPr txBox="1"/>
          <p:nvPr/>
        </p:nvSpPr>
        <p:spPr>
          <a:xfrm>
            <a:off x="715924" y="2300176"/>
            <a:ext cx="1000595" cy="369332"/>
          </a:xfrm>
          <a:prstGeom prst="rect">
            <a:avLst/>
          </a:prstGeom>
          <a:noFill/>
        </p:spPr>
        <p:txBody>
          <a:bodyPr wrap="none" rtlCol="0">
            <a:spAutoFit/>
          </a:bodyPr>
          <a:lstStyle/>
          <a:p>
            <a:r>
              <a:rPr lang="it-IT" dirty="0" smtClean="0">
                <a:solidFill>
                  <a:srgbClr val="0070C0"/>
                </a:solidFill>
              </a:rPr>
              <a:t>N = 383</a:t>
            </a:r>
            <a:endParaRPr lang="it-IT" dirty="0">
              <a:solidFill>
                <a:srgbClr val="0070C0"/>
              </a:solidFill>
            </a:endParaRPr>
          </a:p>
        </p:txBody>
      </p:sp>
    </p:spTree>
    <p:extLst>
      <p:ext uri="{BB962C8B-B14F-4D97-AF65-F5344CB8AC3E}">
        <p14:creationId xmlns:p14="http://schemas.microsoft.com/office/powerpoint/2010/main" val="1755042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7514"/>
            <a:ext cx="9905998" cy="1478570"/>
          </a:xfrm>
        </p:spPr>
        <p:txBody>
          <a:bodyPr>
            <a:normAutofit fontScale="90000"/>
          </a:bodyPr>
          <a:lstStyle/>
          <a:p>
            <a:r>
              <a:rPr lang="en-US" dirty="0" smtClean="0">
                <a:solidFill>
                  <a:srgbClr val="0070C0"/>
                </a:solidFill>
              </a:rPr>
              <a:t>Second webinar</a:t>
            </a:r>
            <a:r>
              <a:rPr lang="en-US" dirty="0">
                <a:solidFill>
                  <a:srgbClr val="0070C0"/>
                </a:solidFill>
              </a:rPr>
              <a:t>: NRF2 and vascular diseases</a:t>
            </a:r>
            <a:br>
              <a:rPr lang="en-US" dirty="0">
                <a:solidFill>
                  <a:srgbClr val="0070C0"/>
                </a:solidFill>
              </a:rPr>
            </a:br>
            <a:r>
              <a:rPr lang="en-US" dirty="0">
                <a:solidFill>
                  <a:srgbClr val="0070C0"/>
                </a:solidFill>
              </a:rPr>
              <a:t>April 26</a:t>
            </a:r>
            <a:r>
              <a:rPr lang="en-US" baseline="30000" dirty="0">
                <a:solidFill>
                  <a:srgbClr val="0070C0"/>
                </a:solidFill>
              </a:rPr>
              <a:t>th</a:t>
            </a:r>
            <a:r>
              <a:rPr lang="en-US" dirty="0">
                <a:solidFill>
                  <a:srgbClr val="0070C0"/>
                </a:solidFill>
              </a:rPr>
              <a:t>, </a:t>
            </a:r>
            <a:r>
              <a:rPr lang="en-US" dirty="0" smtClean="0">
                <a:solidFill>
                  <a:srgbClr val="0070C0"/>
                </a:solidFill>
              </a:rPr>
              <a:t>2022 </a:t>
            </a:r>
            <a:endParaRPr lang="en-US" dirty="0">
              <a:solidFill>
                <a:srgbClr val="0070C0"/>
              </a:solidFill>
            </a:endParaRPr>
          </a:p>
        </p:txBody>
      </p:sp>
      <p:sp>
        <p:nvSpPr>
          <p:cNvPr id="3" name="Content Placeholder 2"/>
          <p:cNvSpPr>
            <a:spLocks noGrp="1"/>
          </p:cNvSpPr>
          <p:nvPr>
            <p:ph idx="1"/>
          </p:nvPr>
        </p:nvSpPr>
        <p:spPr>
          <a:xfrm>
            <a:off x="1024181" y="1438030"/>
            <a:ext cx="9905999" cy="3962401"/>
          </a:xfrm>
        </p:spPr>
        <p:txBody>
          <a:bodyPr>
            <a:normAutofit fontScale="62500" lnSpcReduction="20000"/>
          </a:bodyPr>
          <a:lstStyle/>
          <a:p>
            <a:pPr lvl="0"/>
            <a:endParaRPr lang="en-US" b="1" dirty="0">
              <a:solidFill>
                <a:srgbClr val="0070C0"/>
              </a:solidFill>
            </a:endParaRPr>
          </a:p>
          <a:p>
            <a:pPr lvl="0">
              <a:buFont typeface="Wingdings" panose="05000000000000000000" pitchFamily="2" charset="2"/>
              <a:buChar char="ü"/>
            </a:pPr>
            <a:r>
              <a:rPr lang="en-US" sz="3100" dirty="0">
                <a:solidFill>
                  <a:srgbClr val="0070C0"/>
                </a:solidFill>
              </a:rPr>
              <a:t>Novel atypical functions of Nrf2 and Keap1 in endothelial cells, by </a:t>
            </a:r>
            <a:r>
              <a:rPr lang="en-US" sz="3100" b="1" dirty="0">
                <a:solidFill>
                  <a:srgbClr val="0070C0"/>
                </a:solidFill>
              </a:rPr>
              <a:t>Anna </a:t>
            </a:r>
            <a:r>
              <a:rPr lang="en-US" sz="3100" b="1" dirty="0" err="1">
                <a:solidFill>
                  <a:srgbClr val="0070C0"/>
                </a:solidFill>
              </a:rPr>
              <a:t>Grochot-Przeczek</a:t>
            </a:r>
            <a:r>
              <a:rPr lang="en-US" sz="3100" dirty="0">
                <a:solidFill>
                  <a:srgbClr val="0070C0"/>
                </a:solidFill>
              </a:rPr>
              <a:t>. Department of Medical Biotechnology, Faculty of Biochemistry, Biophysics and Biotechnology, </a:t>
            </a:r>
            <a:r>
              <a:rPr lang="en-US" sz="3100" dirty="0" err="1">
                <a:solidFill>
                  <a:srgbClr val="0070C0"/>
                </a:solidFill>
              </a:rPr>
              <a:t>Jagiellonian</a:t>
            </a:r>
            <a:r>
              <a:rPr lang="en-US" sz="3100" dirty="0">
                <a:solidFill>
                  <a:srgbClr val="0070C0"/>
                </a:solidFill>
              </a:rPr>
              <a:t> University, Krakow, </a:t>
            </a:r>
            <a:r>
              <a:rPr lang="en-US" sz="3100" dirty="0" smtClean="0">
                <a:solidFill>
                  <a:srgbClr val="0070C0"/>
                </a:solidFill>
              </a:rPr>
              <a:t>Poland</a:t>
            </a:r>
          </a:p>
          <a:p>
            <a:pPr lvl="0">
              <a:buFont typeface="Wingdings" panose="05000000000000000000" pitchFamily="2" charset="2"/>
              <a:buChar char="ü"/>
            </a:pPr>
            <a:r>
              <a:rPr lang="en-US" sz="3100" dirty="0">
                <a:solidFill>
                  <a:srgbClr val="0070C0"/>
                </a:solidFill>
              </a:rPr>
              <a:t>The NRF2-KEAP1 signaling pathway as a pharmacological target in cardiovascular and neuropsychiatric complications in response to environmental risk factors traffic noise and particulate matter, by </a:t>
            </a:r>
            <a:r>
              <a:rPr lang="en-US" sz="3100" b="1" dirty="0">
                <a:solidFill>
                  <a:srgbClr val="0070C0"/>
                </a:solidFill>
              </a:rPr>
              <a:t>Andreas Daiber</a:t>
            </a:r>
            <a:r>
              <a:rPr lang="en-US" sz="3100" dirty="0">
                <a:solidFill>
                  <a:srgbClr val="0070C0"/>
                </a:solidFill>
              </a:rPr>
              <a:t>. Department of Cardiology 1, Laboratory of Molecular Cardiology, University Medical Center of the Johannes Gutenberg University, Mainz, </a:t>
            </a:r>
            <a:r>
              <a:rPr lang="en-US" sz="3100" dirty="0" smtClean="0">
                <a:solidFill>
                  <a:srgbClr val="0070C0"/>
                </a:solidFill>
              </a:rPr>
              <a:t>Germany</a:t>
            </a:r>
          </a:p>
          <a:p>
            <a:pPr lvl="0">
              <a:buFont typeface="Wingdings" panose="05000000000000000000" pitchFamily="2" charset="2"/>
              <a:buChar char="ü"/>
            </a:pPr>
            <a:r>
              <a:rPr lang="en-US" sz="3100" dirty="0">
                <a:solidFill>
                  <a:srgbClr val="0070C0"/>
                </a:solidFill>
              </a:rPr>
              <a:t>Transcriptional Activation of NRF2 Defense Genes is Attenuated in Vascular Cells under Physiological </a:t>
            </a:r>
            <a:r>
              <a:rPr lang="en-US" sz="3100" dirty="0" err="1">
                <a:solidFill>
                  <a:srgbClr val="0070C0"/>
                </a:solidFill>
              </a:rPr>
              <a:t>Normoxia</a:t>
            </a:r>
            <a:r>
              <a:rPr lang="en-US" sz="3100" dirty="0">
                <a:solidFill>
                  <a:srgbClr val="0070C0"/>
                </a:solidFill>
              </a:rPr>
              <a:t>: Consequences for Reperfusion Injury, by </a:t>
            </a:r>
            <a:r>
              <a:rPr lang="en-US" sz="3100" b="1" dirty="0">
                <a:solidFill>
                  <a:srgbClr val="0070C0"/>
                </a:solidFill>
              </a:rPr>
              <a:t>Giovanni E. Mann</a:t>
            </a:r>
            <a:r>
              <a:rPr lang="en-US" sz="3100" dirty="0">
                <a:solidFill>
                  <a:srgbClr val="0070C0"/>
                </a:solidFill>
              </a:rPr>
              <a:t>. British Heart Foundation Centre of Research Excellence, Faculty of Life Sciences &amp; Medicine, King’s College London, London SE1 9NH, U.K.</a:t>
            </a:r>
          </a:p>
          <a:p>
            <a:endParaRPr lang="en-US" dirty="0">
              <a:solidFill>
                <a:srgbClr val="0070C0"/>
              </a:solidFill>
            </a:endParaRPr>
          </a:p>
          <a:p>
            <a:endParaRPr lang="en-US" dirty="0">
              <a:solidFill>
                <a:srgbClr val="0070C0"/>
              </a:solidFill>
            </a:endParaRPr>
          </a:p>
          <a:p>
            <a:endParaRPr lang="en-US" dirty="0">
              <a:solidFill>
                <a:srgbClr val="0070C0"/>
              </a:solidFill>
            </a:endParaRPr>
          </a:p>
        </p:txBody>
      </p:sp>
      <p:pic>
        <p:nvPicPr>
          <p:cNvPr id="4"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709265" y="6144765"/>
            <a:ext cx="1736285" cy="713235"/>
          </a:xfrm>
          <a:prstGeom prst="rect">
            <a:avLst/>
          </a:prstGeom>
          <a:extLst>
            <a:ext uri="{909E8E84-426E-40dd-AFC4-6F175D3DCCD1}"/>
            <a:ext uri="{91240B29-F687-4f45-9708-019B960494DF}"/>
            <a:ext uri="{FAA26D3D-D897-4be2-8F04-BA451C77F1D7}"/>
          </a:extLst>
        </p:spPr>
      </p:pic>
    </p:spTree>
    <p:extLst>
      <p:ext uri="{BB962C8B-B14F-4D97-AF65-F5344CB8AC3E}">
        <p14:creationId xmlns:p14="http://schemas.microsoft.com/office/powerpoint/2010/main" val="3856826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DB459DE688DDF4FBA6668462B43B767" ma:contentTypeVersion="13" ma:contentTypeDescription="Creare un nuovo documento." ma:contentTypeScope="" ma:versionID="299e7b0b464cffebb45cff9ba6f6918b">
  <xsd:schema xmlns:xsd="http://www.w3.org/2001/XMLSchema" xmlns:xs="http://www.w3.org/2001/XMLSchema" xmlns:p="http://schemas.microsoft.com/office/2006/metadata/properties" xmlns:ns3="bdaa4908-1f5e-4746-9491-1bcb95f3834f" xmlns:ns4="5cfc83e2-be08-4e56-b9ff-a415de6bd46e" targetNamespace="http://schemas.microsoft.com/office/2006/metadata/properties" ma:root="true" ma:fieldsID="c934d58fa66a7d6ae07f60d2852252c6" ns3:_="" ns4:_="">
    <xsd:import namespace="bdaa4908-1f5e-4746-9491-1bcb95f3834f"/>
    <xsd:import namespace="5cfc83e2-be08-4e56-b9ff-a415de6bd4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aa4908-1f5e-4746-9491-1bcb95f3834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fc83e2-be08-4e56-b9ff-a415de6bd46e" elementFormDefault="qualified">
    <xsd:import namespace="http://schemas.microsoft.com/office/2006/documentManagement/types"/>
    <xsd:import namespace="http://schemas.microsoft.com/office/infopath/2007/PartnerControls"/>
    <xsd:element name="SharedWithUsers" ma:index="15"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Condiviso con dettagli" ma:internalName="SharedWithDetails" ma:readOnly="true">
      <xsd:simpleType>
        <xsd:restriction base="dms:Note">
          <xsd:maxLength value="255"/>
        </xsd:restriction>
      </xsd:simpleType>
    </xsd:element>
    <xsd:element name="SharingHintHash" ma:index="17"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437D0C-889A-40E0-AB07-87D44DA33D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aa4908-1f5e-4746-9491-1bcb95f3834f"/>
    <ds:schemaRef ds:uri="5cfc83e2-be08-4e56-b9ff-a415de6bd4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E6658A-285A-455C-98E3-CF1E32317689}">
  <ds:schemaRefs>
    <ds:schemaRef ds:uri="http://purl.org/dc/term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bdaa4908-1f5e-4746-9491-1bcb95f3834f"/>
    <ds:schemaRef ds:uri="http://www.w3.org/XML/1998/namespace"/>
    <ds:schemaRef ds:uri="5cfc83e2-be08-4e56-b9ff-a415de6bd46e"/>
    <ds:schemaRef ds:uri="http://schemas.microsoft.com/office/2006/metadata/properties"/>
  </ds:schemaRefs>
</ds:datastoreItem>
</file>

<file path=customXml/itemProps3.xml><?xml version="1.0" encoding="utf-8"?>
<ds:datastoreItem xmlns:ds="http://schemas.openxmlformats.org/officeDocument/2006/customXml" ds:itemID="{026E6BAE-1B14-448F-B66C-0F6AD6C5DB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TM04033919[[fn=Circuit]]</Template>
  <TotalTime>2579</TotalTime>
  <Words>1292</Words>
  <Application>Microsoft Office PowerPoint</Application>
  <PresentationFormat>Widescreen</PresentationFormat>
  <Paragraphs>120</Paragraphs>
  <Slides>16</Slides>
  <Notes>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16</vt:i4>
      </vt:variant>
    </vt:vector>
  </HeadingPairs>
  <TitlesOfParts>
    <vt:vector size="24" baseType="lpstr">
      <vt:lpstr>Arial</vt:lpstr>
      <vt:lpstr>Calibri</vt:lpstr>
      <vt:lpstr>Times New Roman</vt:lpstr>
      <vt:lpstr>Trebuchet MS</vt:lpstr>
      <vt:lpstr>Tw Cen MT</vt:lpstr>
      <vt:lpstr>Verdana</vt:lpstr>
      <vt:lpstr>Wingdings</vt:lpstr>
      <vt:lpstr>Circuit</vt:lpstr>
      <vt:lpstr>Benbedphar</vt:lpstr>
      <vt:lpstr>2. Identification of relevant social networks  and events for promoting NRF2-related medicine and limitations in the lay public </vt:lpstr>
      <vt:lpstr>Deliverables: D5.1 Project-dedicated webpage (www.benbedphar.eu) &amp; Updates</vt:lpstr>
      <vt:lpstr>Deliverables: D5.2 Reports on participation in social media and other events (including the number of accessions)</vt:lpstr>
      <vt:lpstr>Flow chart for a webinar production</vt:lpstr>
      <vt:lpstr>Welcome Redox Webinar Series</vt:lpstr>
      <vt:lpstr>first webinar: NRF2 and Cancer March 3rd, 2022 </vt:lpstr>
      <vt:lpstr>1. NRF2 and Cancer: 383 registrations, about 210 participants and worldwide participants </vt:lpstr>
      <vt:lpstr>Second webinar: NRF2 and vascular diseases April 26th, 2022 </vt:lpstr>
      <vt:lpstr>2. NRF2 and vascular diseases: 268 registrations, about 100 participants and worldwide participants </vt:lpstr>
      <vt:lpstr>Third webinar: NRF2 and metabolic diseases July 7th, 2022</vt:lpstr>
      <vt:lpstr>3. NRF2 and metabolic diseases: 200 registrations, about 182 participants and worldwide participants </vt:lpstr>
      <vt:lpstr>Our global community: 70 countries participating in Redox Webinar series </vt:lpstr>
      <vt:lpstr>Conclusions</vt:lpstr>
      <vt:lpstr>Current plans and To-do list</vt:lpstr>
      <vt:lpstr>CONTACTS For information concerning our Webinars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Aleksandra Buha Đorđević</dc:creator>
  <cp:lastModifiedBy>Buttari Brigitta</cp:lastModifiedBy>
  <cp:revision>58</cp:revision>
  <dcterms:created xsi:type="dcterms:W3CDTF">2022-05-13T15:02:53Z</dcterms:created>
  <dcterms:modified xsi:type="dcterms:W3CDTF">2022-10-07T14:47:13Z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0x0101009DB459DE688DDF4FBA6668462B43B767</vt:lpwstr>
  </property>
</Properties>
</file>